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4" r:id="rId3"/>
    <p:sldId id="293" r:id="rId4"/>
    <p:sldId id="270" r:id="rId6"/>
    <p:sldId id="283" r:id="rId7"/>
    <p:sldId id="271" r:id="rId8"/>
    <p:sldId id="290" r:id="rId9"/>
    <p:sldId id="285" r:id="rId10"/>
    <p:sldId id="296" r:id="rId11"/>
    <p:sldId id="295" r:id="rId12"/>
    <p:sldId id="294" r:id="rId13"/>
    <p:sldId id="291" r:id="rId14"/>
    <p:sldId id="292" r:id="rId15"/>
    <p:sldId id="287" r:id="rId16"/>
    <p:sldId id="288" r:id="rId17"/>
    <p:sldId id="272" r:id="rId18"/>
    <p:sldId id="273" r:id="rId19"/>
    <p:sldId id="286" r:id="rId20"/>
    <p:sldId id="274" r:id="rId21"/>
    <p:sldId id="297" r:id="rId22"/>
    <p:sldId id="298" r:id="rId23"/>
    <p:sldId id="299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1pPr>
    <a:lvl2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2pPr>
    <a:lvl3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3pPr>
    <a:lvl4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4pPr>
    <a:lvl5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5pPr>
    <a:lvl6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6pPr>
    <a:lvl7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7pPr>
    <a:lvl8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8pPr>
    <a:lvl9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EF4"/>
    <a:srgbClr val="F5C164"/>
    <a:srgbClr val="697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3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PingFang SC Regular"/>
      </a:defRPr>
    </a:lvl1pPr>
    <a:lvl2pPr indent="228600" latinLnBrk="0">
      <a:defRPr sz="1200">
        <a:latin typeface="+mn-lt"/>
        <a:ea typeface="+mn-ea"/>
        <a:cs typeface="+mn-cs"/>
        <a:sym typeface="PingFang SC Regular"/>
      </a:defRPr>
    </a:lvl2pPr>
    <a:lvl3pPr indent="457200" latinLnBrk="0">
      <a:defRPr sz="1200">
        <a:latin typeface="+mn-lt"/>
        <a:ea typeface="+mn-ea"/>
        <a:cs typeface="+mn-cs"/>
        <a:sym typeface="PingFang SC Regular"/>
      </a:defRPr>
    </a:lvl3pPr>
    <a:lvl4pPr indent="685800" latinLnBrk="0">
      <a:defRPr sz="1200">
        <a:latin typeface="+mn-lt"/>
        <a:ea typeface="+mn-ea"/>
        <a:cs typeface="+mn-cs"/>
        <a:sym typeface="PingFang SC Regular"/>
      </a:defRPr>
    </a:lvl4pPr>
    <a:lvl5pPr indent="914400" latinLnBrk="0">
      <a:defRPr sz="1200">
        <a:latin typeface="+mn-lt"/>
        <a:ea typeface="+mn-ea"/>
        <a:cs typeface="+mn-cs"/>
        <a:sym typeface="PingFang SC Regular"/>
      </a:defRPr>
    </a:lvl5pPr>
    <a:lvl6pPr indent="1143000" latinLnBrk="0">
      <a:defRPr sz="1200">
        <a:latin typeface="+mn-lt"/>
        <a:ea typeface="+mn-ea"/>
        <a:cs typeface="+mn-cs"/>
        <a:sym typeface="PingFang SC Regular"/>
      </a:defRPr>
    </a:lvl6pPr>
    <a:lvl7pPr indent="1371600" latinLnBrk="0">
      <a:defRPr sz="1200">
        <a:latin typeface="+mn-lt"/>
        <a:ea typeface="+mn-ea"/>
        <a:cs typeface="+mn-cs"/>
        <a:sym typeface="PingFang SC Regular"/>
      </a:defRPr>
    </a:lvl7pPr>
    <a:lvl8pPr indent="1600200" latinLnBrk="0">
      <a:defRPr sz="1200">
        <a:latin typeface="+mn-lt"/>
        <a:ea typeface="+mn-ea"/>
        <a:cs typeface="+mn-cs"/>
        <a:sym typeface="PingFang SC Regular"/>
      </a:defRPr>
    </a:lvl8pPr>
    <a:lvl9pPr indent="1828800" latinLnBrk="0">
      <a:defRPr sz="1200">
        <a:latin typeface="+mn-lt"/>
        <a:ea typeface="+mn-ea"/>
        <a:cs typeface="+mn-cs"/>
        <a:sym typeface="PingFang SC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组合 24"/>
          <p:cNvGrpSpPr/>
          <p:nvPr/>
        </p:nvGrpSpPr>
        <p:grpSpPr>
          <a:xfrm>
            <a:off x="3343270" y="2276472"/>
            <a:ext cx="5602297" cy="2057404"/>
            <a:chOff x="-1" y="-1"/>
            <a:chExt cx="5602296" cy="2057403"/>
          </a:xfrm>
        </p:grpSpPr>
        <p:sp>
          <p:nvSpPr>
            <p:cNvPr id="110" name="任意多边形 8"/>
            <p:cNvSpPr/>
            <p:nvPr/>
          </p:nvSpPr>
          <p:spPr>
            <a:xfrm>
              <a:off x="1409702" y="-2"/>
              <a:ext cx="1376367" cy="137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549"/>
                  </a:moveTo>
                  <a:cubicBezTo>
                    <a:pt x="6243" y="2549"/>
                    <a:pt x="2549" y="6243"/>
                    <a:pt x="2549" y="10800"/>
                  </a:cubicBezTo>
                  <a:cubicBezTo>
                    <a:pt x="2549" y="15357"/>
                    <a:pt x="6243" y="19051"/>
                    <a:pt x="10800" y="19051"/>
                  </a:cubicBezTo>
                  <a:cubicBezTo>
                    <a:pt x="15357" y="19051"/>
                    <a:pt x="19051" y="15357"/>
                    <a:pt x="19051" y="10800"/>
                  </a:cubicBezTo>
                  <a:cubicBezTo>
                    <a:pt x="19051" y="6243"/>
                    <a:pt x="15357" y="2549"/>
                    <a:pt x="10800" y="2549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1F4E79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" name="椭圆 9"/>
            <p:cNvSpPr/>
            <p:nvPr/>
          </p:nvSpPr>
          <p:spPr>
            <a:xfrm>
              <a:off x="1490665" y="84139"/>
              <a:ext cx="1214443" cy="1214442"/>
            </a:xfrm>
            <a:prstGeom prst="ellipse">
              <a:avLst/>
            </a:prstGeom>
            <a:noFill/>
            <a:ln w="12700" cap="flat">
              <a:solidFill>
                <a:srgbClr val="9DC3E6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2" name="任意多边形 12"/>
            <p:cNvSpPr/>
            <p:nvPr/>
          </p:nvSpPr>
          <p:spPr>
            <a:xfrm>
              <a:off x="2817815" y="1587"/>
              <a:ext cx="1376365" cy="1376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549"/>
                  </a:moveTo>
                  <a:cubicBezTo>
                    <a:pt x="6243" y="2549"/>
                    <a:pt x="2549" y="6243"/>
                    <a:pt x="2549" y="10800"/>
                  </a:cubicBezTo>
                  <a:cubicBezTo>
                    <a:pt x="2549" y="15357"/>
                    <a:pt x="6243" y="19051"/>
                    <a:pt x="10800" y="19051"/>
                  </a:cubicBezTo>
                  <a:cubicBezTo>
                    <a:pt x="15357" y="19051"/>
                    <a:pt x="19051" y="15357"/>
                    <a:pt x="19051" y="10800"/>
                  </a:cubicBezTo>
                  <a:cubicBezTo>
                    <a:pt x="19051" y="6243"/>
                    <a:pt x="15357" y="2549"/>
                    <a:pt x="10800" y="2549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1F4E79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3" name="椭圆 13"/>
            <p:cNvSpPr/>
            <p:nvPr/>
          </p:nvSpPr>
          <p:spPr>
            <a:xfrm>
              <a:off x="2892427" y="76201"/>
              <a:ext cx="1214441" cy="1214438"/>
            </a:xfrm>
            <a:prstGeom prst="ellipse">
              <a:avLst/>
            </a:prstGeom>
            <a:noFill/>
            <a:ln w="12700" cap="flat">
              <a:solidFill>
                <a:srgbClr val="9DC3E6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" name="任意多边形 16"/>
            <p:cNvSpPr/>
            <p:nvPr/>
          </p:nvSpPr>
          <p:spPr>
            <a:xfrm>
              <a:off x="4225928" y="1587"/>
              <a:ext cx="1376368" cy="1376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549"/>
                  </a:moveTo>
                  <a:cubicBezTo>
                    <a:pt x="6243" y="2549"/>
                    <a:pt x="2549" y="6243"/>
                    <a:pt x="2549" y="10800"/>
                  </a:cubicBezTo>
                  <a:cubicBezTo>
                    <a:pt x="2549" y="15357"/>
                    <a:pt x="6243" y="19051"/>
                    <a:pt x="10800" y="19051"/>
                  </a:cubicBezTo>
                  <a:cubicBezTo>
                    <a:pt x="15357" y="19051"/>
                    <a:pt x="19051" y="15357"/>
                    <a:pt x="19051" y="10800"/>
                  </a:cubicBezTo>
                  <a:cubicBezTo>
                    <a:pt x="19051" y="6243"/>
                    <a:pt x="15357" y="2549"/>
                    <a:pt x="10800" y="2549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1F4E79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" name="椭圆 17"/>
            <p:cNvSpPr/>
            <p:nvPr/>
          </p:nvSpPr>
          <p:spPr>
            <a:xfrm>
              <a:off x="4306891" y="76201"/>
              <a:ext cx="1214443" cy="1214438"/>
            </a:xfrm>
            <a:prstGeom prst="ellipse">
              <a:avLst/>
            </a:prstGeom>
            <a:noFill/>
            <a:ln w="12700" cap="flat">
              <a:solidFill>
                <a:srgbClr val="9DC3E6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6" name="任意多边形 20"/>
            <p:cNvSpPr/>
            <p:nvPr/>
          </p:nvSpPr>
          <p:spPr>
            <a:xfrm>
              <a:off x="-2" y="-2"/>
              <a:ext cx="1377955" cy="137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549"/>
                  </a:moveTo>
                  <a:cubicBezTo>
                    <a:pt x="6243" y="2549"/>
                    <a:pt x="2549" y="6243"/>
                    <a:pt x="2549" y="10800"/>
                  </a:cubicBezTo>
                  <a:cubicBezTo>
                    <a:pt x="2549" y="15357"/>
                    <a:pt x="6243" y="19051"/>
                    <a:pt x="10800" y="19051"/>
                  </a:cubicBezTo>
                  <a:cubicBezTo>
                    <a:pt x="15357" y="19051"/>
                    <a:pt x="19051" y="15357"/>
                    <a:pt x="19051" y="10800"/>
                  </a:cubicBezTo>
                  <a:cubicBezTo>
                    <a:pt x="19051" y="6243"/>
                    <a:pt x="15357" y="2549"/>
                    <a:pt x="10800" y="2549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1F4E79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" name="椭圆 21"/>
            <p:cNvSpPr/>
            <p:nvPr/>
          </p:nvSpPr>
          <p:spPr>
            <a:xfrm>
              <a:off x="80962" y="84139"/>
              <a:ext cx="1216032" cy="1214442"/>
            </a:xfrm>
            <a:prstGeom prst="ellipse">
              <a:avLst/>
            </a:prstGeom>
            <a:noFill/>
            <a:ln w="12700" cap="flat">
              <a:solidFill>
                <a:srgbClr val="9DC3E6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8" name="直接连接符 22"/>
            <p:cNvSpPr/>
            <p:nvPr/>
          </p:nvSpPr>
          <p:spPr>
            <a:xfrm>
              <a:off x="80964" y="2057402"/>
              <a:ext cx="5500694" cy="1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" name="直接连接符 23"/>
            <p:cNvSpPr/>
            <p:nvPr/>
          </p:nvSpPr>
          <p:spPr>
            <a:xfrm>
              <a:off x="80964" y="1633539"/>
              <a:ext cx="5500694" cy="4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3424239" y="4421625"/>
            <a:ext cx="5602290" cy="133826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404040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2400" y="3927600"/>
            <a:ext cx="5742003" cy="399603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2000">
                <a:latin typeface="Algerian"/>
                <a:ea typeface="Algerian"/>
                <a:cs typeface="Algerian"/>
                <a:sym typeface="Algerian"/>
              </a:defRPr>
            </a:lvl1pPr>
            <a:lvl2pPr marL="647700" indent="-190500" algn="ctr">
              <a:buFontTx/>
              <a:defRPr sz="2000">
                <a:latin typeface="Algerian"/>
                <a:ea typeface="Algerian"/>
                <a:cs typeface="Algerian"/>
                <a:sym typeface="Algerian"/>
              </a:defRPr>
            </a:lvl2pPr>
            <a:lvl3pPr marL="1143000" indent="-228600" algn="ctr">
              <a:buFontTx/>
              <a:defRPr sz="2000">
                <a:latin typeface="Algerian"/>
                <a:ea typeface="Algerian"/>
                <a:cs typeface="Algerian"/>
                <a:sym typeface="Algerian"/>
              </a:defRPr>
            </a:lvl3pPr>
            <a:lvl4pPr marL="1625600" indent="-254000" algn="ctr">
              <a:buFontTx/>
              <a:defRPr sz="2000">
                <a:latin typeface="Algerian"/>
                <a:ea typeface="Algerian"/>
                <a:cs typeface="Algerian"/>
                <a:sym typeface="Algerian"/>
              </a:defRPr>
            </a:lvl4pPr>
            <a:lvl5pPr marL="2082800" indent="-254000" algn="ctr">
              <a:buFontTx/>
              <a:defRPr sz="2000">
                <a:latin typeface="Algerian"/>
                <a:ea typeface="Algerian"/>
                <a:cs typeface="Algerian"/>
                <a:sym typeface="Algerian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363599"/>
            <a:ext cx="10515600" cy="581040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31520" indent="-274320">
              <a:defRPr sz="2400"/>
            </a:lvl2pPr>
            <a:lvl3pPr marL="1219200" indent="-304800">
              <a:defRPr sz="2400"/>
            </a:lvl3pPr>
            <a:lvl4pPr marL="1676400" indent="-304800">
              <a:defRPr sz="2400"/>
            </a:lvl4pPr>
            <a:lvl5pPr marL="2133600" indent="-304800"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  <a:lvl2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2pPr>
            <a:lvl3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3pPr>
            <a:lvl4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4pPr>
            <a:lvl5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/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8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97112" y="6385244"/>
            <a:ext cx="256689" cy="3073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lnSpc>
                <a:spcPct val="100000"/>
              </a:lnSpc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9" Type="http://schemas.openxmlformats.org/officeDocument/2006/relationships/slideLayout" Target="../slideLayouts/slideLayout14.xml"/><Relationship Id="rId18" Type="http://schemas.openxmlformats.org/officeDocument/2006/relationships/tags" Target="../tags/tag17.xml"/><Relationship Id="rId17" Type="http://schemas.openxmlformats.org/officeDocument/2006/relationships/image" Target="../media/image8.pn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 noChangeArrowheads="1"/>
          </p:cNvSpPr>
          <p:nvPr>
            <p:ph type="ctrTitle"/>
          </p:nvPr>
        </p:nvSpPr>
        <p:spPr>
          <a:xfrm>
            <a:off x="1100138" y="2460625"/>
            <a:ext cx="9144000" cy="1389063"/>
          </a:xfrm>
        </p:spPr>
        <p:txBody>
          <a:bodyPr>
            <a:normAutofit/>
          </a:bodyPr>
          <a:lstStyle/>
          <a:p>
            <a:r>
              <a:rPr lang="zh-CN" altLang="en-US" dirty="0"/>
              <a:t>教学工作准备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17938" y="5326063"/>
            <a:ext cx="6115050" cy="1204912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053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2508" r="36366" b="69623"/>
          <a:stretch>
            <a:fillRect/>
          </a:stretch>
        </p:blipFill>
        <p:spPr bwMode="auto">
          <a:xfrm>
            <a:off x="0" y="519113"/>
            <a:ext cx="74088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838325"/>
            <a:ext cx="10244138" cy="234950"/>
          </a:xfrm>
          <a:prstGeom prst="rect">
            <a:avLst/>
          </a:prstGeom>
          <a:solidFill>
            <a:srgbClr val="639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32275" y="4513263"/>
            <a:ext cx="7959725" cy="271462"/>
          </a:xfrm>
          <a:prstGeom prst="rect">
            <a:avLst/>
          </a:prstGeom>
          <a:solidFill>
            <a:srgbClr val="639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22" descr="图片 22"/>
          <p:cNvPicPr>
            <a:picLocks noChangeAspect="1"/>
          </p:cNvPicPr>
          <p:nvPr/>
        </p:nvPicPr>
        <p:blipFill>
          <a:blip r:embed="rId1"/>
          <a:srcRect t="944" r="467" b="967"/>
          <a:stretch>
            <a:fillRect/>
          </a:stretch>
        </p:blipFill>
        <p:spPr>
          <a:xfrm>
            <a:off x="1369123" y="1580522"/>
            <a:ext cx="9453753" cy="506158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27000" rotWithShape="0">
              <a:srgbClr val="000000">
                <a:alpha val="40000"/>
              </a:srgbClr>
            </a:outerShdw>
          </a:effectLst>
        </p:spPr>
      </p:pic>
      <p:sp>
        <p:nvSpPr>
          <p:cNvPr id="380" name="矩形 28"/>
          <p:cNvSpPr/>
          <p:nvPr/>
        </p:nvSpPr>
        <p:spPr>
          <a:xfrm>
            <a:off x="844550" y="2536288"/>
            <a:ext cx="10502900" cy="4360833"/>
          </a:xfrm>
          <a:prstGeom prst="rect">
            <a:avLst/>
          </a:prstGeom>
          <a:gradFill>
            <a:gsLst>
              <a:gs pos="0">
                <a:srgbClr val="FFFFFF">
                  <a:alpha val="69000"/>
                </a:srgbClr>
              </a:gs>
              <a:gs pos="40000">
                <a:srgbClr val="FFFFFF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81" name="矩形 32"/>
          <p:cNvSpPr/>
          <p:nvPr/>
        </p:nvSpPr>
        <p:spPr>
          <a:xfrm flipH="1">
            <a:off x="3239984" y="1968500"/>
            <a:ext cx="354118" cy="558596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82" name="标题 1"/>
          <p:cNvSpPr txBox="1"/>
          <p:nvPr/>
        </p:nvSpPr>
        <p:spPr>
          <a:xfrm>
            <a:off x="3603152" y="2474196"/>
            <a:ext cx="2370658" cy="4470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262626"/>
                </a:solidFill>
              </a:defRPr>
            </a:lvl1pPr>
          </a:lstStyle>
          <a:p>
            <a:r>
              <a:t>方法一：常规法</a:t>
            </a:r>
          </a:p>
        </p:txBody>
      </p:sp>
      <p:sp>
        <p:nvSpPr>
          <p:cNvPr id="383" name="标题 1"/>
          <p:cNvSpPr txBox="1"/>
          <p:nvPr/>
        </p:nvSpPr>
        <p:spPr>
          <a:xfrm>
            <a:off x="1905281" y="3408040"/>
            <a:ext cx="3063374" cy="4470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t>方法二：习题批量导入法</a:t>
            </a:r>
          </a:p>
        </p:txBody>
      </p:sp>
      <p:pic>
        <p:nvPicPr>
          <p:cNvPr id="384" name="图片 17" descr="图片 17"/>
          <p:cNvPicPr>
            <a:picLocks noChangeAspect="1"/>
          </p:cNvPicPr>
          <p:nvPr/>
        </p:nvPicPr>
        <p:blipFill>
          <a:blip r:embed="rId2"/>
          <a:srcRect l="29531" t="25510" r="29620" b="24988"/>
          <a:stretch>
            <a:fillRect/>
          </a:stretch>
        </p:blipFill>
        <p:spPr>
          <a:xfrm>
            <a:off x="1859620" y="3944723"/>
            <a:ext cx="3184527" cy="205846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52400" dist="63500" dir="1620000" rotWithShape="0">
              <a:srgbClr val="1F4E79">
                <a:alpha val="29000"/>
              </a:srgbClr>
            </a:outerShdw>
          </a:effectLst>
        </p:spPr>
      </p:pic>
      <p:pic>
        <p:nvPicPr>
          <p:cNvPr id="385" name="图片 19" descr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99" y="3875730"/>
            <a:ext cx="3651538" cy="2582059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52400" dist="63500" dir="1620000" rotWithShape="0">
              <a:srgbClr val="1F4E79">
                <a:alpha val="29000"/>
              </a:srgbClr>
            </a:outerShdw>
          </a:effectLst>
        </p:spPr>
      </p:pic>
      <p:pic>
        <p:nvPicPr>
          <p:cNvPr id="386" name="图片 20" descr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289" y="3726376"/>
            <a:ext cx="3601740" cy="2839038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52400" dist="63500" dir="1620000" rotWithShape="0">
              <a:srgbClr val="1F4E79">
                <a:alpha val="29000"/>
              </a:srgbClr>
            </a:outerShdw>
          </a:effectLst>
        </p:spPr>
      </p:pic>
      <p:sp>
        <p:nvSpPr>
          <p:cNvPr id="387" name="对话气泡: 圆角矩形 40"/>
          <p:cNvSpPr/>
          <p:nvPr/>
        </p:nvSpPr>
        <p:spPr>
          <a:xfrm>
            <a:off x="1904588" y="4065566"/>
            <a:ext cx="1542309" cy="1760749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chemeClr val="accent1"/>
                </a:solidFill>
              </a:defRPr>
            </a:pPr>
          </a:p>
        </p:txBody>
      </p:sp>
      <p:sp>
        <p:nvSpPr>
          <p:cNvPr id="388" name="直接连接符 18"/>
          <p:cNvSpPr/>
          <p:nvPr/>
        </p:nvSpPr>
        <p:spPr>
          <a:xfrm>
            <a:off x="3449032" y="4762346"/>
            <a:ext cx="1339450" cy="3"/>
          </a:xfrm>
          <a:prstGeom prst="line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89" name="对话气泡: 圆角矩形 40"/>
          <p:cNvSpPr/>
          <p:nvPr/>
        </p:nvSpPr>
        <p:spPr>
          <a:xfrm>
            <a:off x="4815375" y="4386869"/>
            <a:ext cx="758737" cy="757717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chemeClr val="accent1"/>
                </a:solidFill>
              </a:defRPr>
            </a:pPr>
          </a:p>
        </p:txBody>
      </p:sp>
      <p:sp>
        <p:nvSpPr>
          <p:cNvPr id="390" name="直接连接符 21"/>
          <p:cNvSpPr/>
          <p:nvPr/>
        </p:nvSpPr>
        <p:spPr>
          <a:xfrm>
            <a:off x="3429741" y="2536287"/>
            <a:ext cx="1" cy="791113"/>
          </a:xfrm>
          <a:prstGeom prst="line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91" name="直接连接符 22"/>
          <p:cNvSpPr/>
          <p:nvPr/>
        </p:nvSpPr>
        <p:spPr>
          <a:xfrm>
            <a:off x="5588317" y="5051726"/>
            <a:ext cx="783259" cy="3"/>
          </a:xfrm>
          <a:prstGeom prst="line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92" name="对话气泡: 圆角矩形 40"/>
          <p:cNvSpPr/>
          <p:nvPr/>
        </p:nvSpPr>
        <p:spPr>
          <a:xfrm>
            <a:off x="6451948" y="5727162"/>
            <a:ext cx="904803" cy="270911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chemeClr val="accent1"/>
                </a:solidFill>
              </a:defRPr>
            </a:pPr>
          </a:p>
        </p:txBody>
      </p:sp>
      <p:sp>
        <p:nvSpPr>
          <p:cNvPr id="393" name="对话气泡: 圆角矩形 40"/>
          <p:cNvSpPr/>
          <p:nvPr/>
        </p:nvSpPr>
        <p:spPr>
          <a:xfrm>
            <a:off x="7606451" y="6050424"/>
            <a:ext cx="1165414" cy="426717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chemeClr val="accent1"/>
                </a:solidFill>
              </a:defRPr>
            </a:pPr>
          </a:p>
        </p:txBody>
      </p:sp>
      <p:sp>
        <p:nvSpPr>
          <p:cNvPr id="394" name="标题 1"/>
          <p:cNvSpPr txBox="1"/>
          <p:nvPr/>
        </p:nvSpPr>
        <p:spPr>
          <a:xfrm>
            <a:off x="3603152" y="2900328"/>
            <a:ext cx="5515793" cy="370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595959"/>
                </a:solidFill>
              </a:defRPr>
            </a:lvl1pPr>
          </a:lstStyle>
          <a:p>
            <a:r>
              <a:t>步骤1.  点击【新建试题】       步骤2.  点击插入各类题目</a:t>
            </a:r>
          </a:p>
        </p:txBody>
      </p:sp>
      <p:sp>
        <p:nvSpPr>
          <p:cNvPr id="397" name="矩形 38"/>
          <p:cNvSpPr/>
          <p:nvPr/>
        </p:nvSpPr>
        <p:spPr>
          <a:xfrm flipH="1">
            <a:off x="3642216" y="1968500"/>
            <a:ext cx="351936" cy="567789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1" name="矩形 18"/>
          <p:cNvSpPr txBox="1"/>
          <p:nvPr/>
        </p:nvSpPr>
        <p:spPr>
          <a:xfrm>
            <a:off x="1314598" y="819321"/>
            <a:ext cx="3096356" cy="4247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rPr lang="en-US" altLang="zh-CN" dirty="0"/>
              <a:t>2.2.2 </a:t>
            </a:r>
            <a:r>
              <a:rPr dirty="0" err="1"/>
              <a:t>在PPT</a:t>
            </a:r>
            <a:r>
              <a:rPr lang="zh-CN" altLang="en-US" dirty="0"/>
              <a:t>中制作试卷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图片 3" descr="图片 3"/>
          <p:cNvPicPr>
            <a:picLocks noChangeAspect="1"/>
          </p:cNvPicPr>
          <p:nvPr/>
        </p:nvPicPr>
        <p:blipFill>
          <a:blip r:embed="rId1"/>
          <a:srcRect t="944" r="624" b="1063"/>
          <a:stretch>
            <a:fillRect/>
          </a:stretch>
        </p:blipFill>
        <p:spPr>
          <a:xfrm>
            <a:off x="1261569" y="1544831"/>
            <a:ext cx="9668862" cy="517982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27000" rotWithShape="0">
              <a:srgbClr val="000000">
                <a:alpha val="40000"/>
              </a:srgbClr>
            </a:outerShdw>
          </a:effectLst>
        </p:spPr>
      </p:pic>
      <p:sp>
        <p:nvSpPr>
          <p:cNvPr id="339" name="矩形 11"/>
          <p:cNvSpPr/>
          <p:nvPr/>
        </p:nvSpPr>
        <p:spPr>
          <a:xfrm>
            <a:off x="33334" y="4704743"/>
            <a:ext cx="12192005" cy="211231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1000">
                <a:srgbClr val="FBFCFE">
                  <a:alpha val="60000"/>
                </a:srgbClr>
              </a:gs>
              <a:gs pos="71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43" name="矩形 28"/>
          <p:cNvSpPr/>
          <p:nvPr/>
        </p:nvSpPr>
        <p:spPr>
          <a:xfrm>
            <a:off x="4395819" y="1957018"/>
            <a:ext cx="666752" cy="589233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46" name="文本框 29"/>
          <p:cNvSpPr txBox="1"/>
          <p:nvPr/>
        </p:nvSpPr>
        <p:spPr>
          <a:xfrm>
            <a:off x="3938863" y="5490207"/>
            <a:ext cx="3929301" cy="535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000">
                <a:solidFill>
                  <a:srgbClr val="595959"/>
                </a:solidFill>
              </a:defRPr>
            </a:pPr>
            <a:r>
              <a:t>温馨提示：</a:t>
            </a:r>
            <a:endParaRPr sz="1400"/>
          </a:p>
          <a:p>
            <a:pPr>
              <a:lnSpc>
                <a:spcPct val="150000"/>
              </a:lnSpc>
              <a:defRPr sz="1000">
                <a:solidFill>
                  <a:srgbClr val="595959"/>
                </a:solidFill>
              </a:defRPr>
            </a:pPr>
            <a:r>
              <a:t>也可在已有PPT的基础上进行删改，形成手机课件哦！</a:t>
            </a:r>
          </a:p>
        </p:txBody>
      </p:sp>
      <p:sp>
        <p:nvSpPr>
          <p:cNvPr id="347" name="文本框 9"/>
          <p:cNvSpPr txBox="1"/>
          <p:nvPr/>
        </p:nvSpPr>
        <p:spPr>
          <a:xfrm>
            <a:off x="2642584" y="3254118"/>
            <a:ext cx="2846813" cy="789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600">
                <a:solidFill>
                  <a:srgbClr val="262626"/>
                </a:solidFill>
              </a:defRPr>
            </a:pPr>
            <a:r>
              <a:rPr dirty="0" err="1"/>
              <a:t>制作PPT</a:t>
            </a:r>
            <a:endParaRPr dirty="0"/>
          </a:p>
          <a:p>
            <a:pPr>
              <a:lnSpc>
                <a:spcPct val="150000"/>
              </a:lnSpc>
              <a:defRPr sz="1600">
                <a:solidFill>
                  <a:srgbClr val="262626"/>
                </a:solidFill>
              </a:defRPr>
            </a:pPr>
            <a:r>
              <a:rPr dirty="0" err="1"/>
              <a:t>可添加题目插入视频</a:t>
            </a:r>
            <a:endParaRPr dirty="0"/>
          </a:p>
        </p:txBody>
      </p:sp>
      <p:sp>
        <p:nvSpPr>
          <p:cNvPr id="348" name="矩形 2"/>
          <p:cNvSpPr/>
          <p:nvPr/>
        </p:nvSpPr>
        <p:spPr>
          <a:xfrm>
            <a:off x="2457522" y="3077690"/>
            <a:ext cx="8460208" cy="3159914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" name="矩形 18"/>
          <p:cNvSpPr txBox="1"/>
          <p:nvPr/>
        </p:nvSpPr>
        <p:spPr>
          <a:xfrm>
            <a:off x="1094406" y="860642"/>
            <a:ext cx="3096356" cy="4247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rPr lang="en-US" altLang="zh-CN" dirty="0"/>
              <a:t>2.2.6 </a:t>
            </a:r>
            <a:r>
              <a:rPr dirty="0" err="1"/>
              <a:t>在PPT中插入</a:t>
            </a:r>
            <a:r>
              <a:rPr lang="zh-CN" altLang="en-US" dirty="0"/>
              <a:t>视频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图片 3" descr="图片 3"/>
          <p:cNvPicPr>
            <a:picLocks noChangeAspect="1"/>
          </p:cNvPicPr>
          <p:nvPr/>
        </p:nvPicPr>
        <p:blipFill>
          <a:blip r:embed="rId1"/>
          <a:srcRect t="944" r="624" b="1063"/>
          <a:stretch>
            <a:fillRect/>
          </a:stretch>
        </p:blipFill>
        <p:spPr>
          <a:xfrm>
            <a:off x="1261569" y="1544831"/>
            <a:ext cx="9668862" cy="517982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27000" rotWithShape="0">
              <a:srgbClr val="000000">
                <a:alpha val="40000"/>
              </a:srgbClr>
            </a:outerShdw>
          </a:effectLst>
        </p:spPr>
      </p:pic>
      <p:sp>
        <p:nvSpPr>
          <p:cNvPr id="339" name="矩形 11"/>
          <p:cNvSpPr/>
          <p:nvPr/>
        </p:nvSpPr>
        <p:spPr>
          <a:xfrm>
            <a:off x="33334" y="4704743"/>
            <a:ext cx="12192005" cy="211231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1000">
                <a:srgbClr val="FBFCFE">
                  <a:alpha val="60000"/>
                </a:srgbClr>
              </a:gs>
              <a:gs pos="71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40" name="文本框 8"/>
          <p:cNvSpPr txBox="1"/>
          <p:nvPr/>
        </p:nvSpPr>
        <p:spPr>
          <a:xfrm>
            <a:off x="2335257" y="2590768"/>
            <a:ext cx="2696488" cy="370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262626"/>
                </a:solidFill>
              </a:defRPr>
            </a:lvl1pPr>
          </a:lstStyle>
          <a:p>
            <a:r>
              <a:t>（1）点击“新建手机课件”</a:t>
            </a:r>
          </a:p>
        </p:txBody>
      </p:sp>
      <p:sp>
        <p:nvSpPr>
          <p:cNvPr id="342" name="矩形 17"/>
          <p:cNvSpPr/>
          <p:nvPr/>
        </p:nvSpPr>
        <p:spPr>
          <a:xfrm>
            <a:off x="3938865" y="1943973"/>
            <a:ext cx="476252" cy="588919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43" name="矩形 28"/>
          <p:cNvSpPr/>
          <p:nvPr/>
        </p:nvSpPr>
        <p:spPr>
          <a:xfrm>
            <a:off x="5062813" y="1943974"/>
            <a:ext cx="666752" cy="588918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46" name="文本框 29"/>
          <p:cNvSpPr txBox="1"/>
          <p:nvPr/>
        </p:nvSpPr>
        <p:spPr>
          <a:xfrm>
            <a:off x="3938863" y="5490207"/>
            <a:ext cx="3929301" cy="535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000">
                <a:solidFill>
                  <a:srgbClr val="595959"/>
                </a:solidFill>
              </a:defRPr>
            </a:pPr>
            <a:r>
              <a:t>温馨提示：</a:t>
            </a:r>
            <a:endParaRPr sz="1400"/>
          </a:p>
          <a:p>
            <a:pPr>
              <a:lnSpc>
                <a:spcPct val="150000"/>
              </a:lnSpc>
              <a:defRPr sz="1000">
                <a:solidFill>
                  <a:srgbClr val="595959"/>
                </a:solidFill>
              </a:defRPr>
            </a:pPr>
            <a:r>
              <a:t>也可在已有PPT的基础上进行删改，形成手机课件哦！</a:t>
            </a:r>
          </a:p>
        </p:txBody>
      </p:sp>
      <p:sp>
        <p:nvSpPr>
          <p:cNvPr id="347" name="文本框 9"/>
          <p:cNvSpPr txBox="1"/>
          <p:nvPr/>
        </p:nvSpPr>
        <p:spPr>
          <a:xfrm>
            <a:off x="2656652" y="3731745"/>
            <a:ext cx="2846813" cy="789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600">
                <a:solidFill>
                  <a:srgbClr val="262626"/>
                </a:solidFill>
              </a:defRPr>
            </a:pPr>
            <a:r>
              <a:t>（2）制作PPT</a:t>
            </a:r>
          </a:p>
          <a:p>
            <a:pPr>
              <a:lnSpc>
                <a:spcPct val="150000"/>
              </a:lnSpc>
              <a:defRPr sz="1600">
                <a:solidFill>
                  <a:srgbClr val="262626"/>
                </a:solidFill>
              </a:defRPr>
            </a:pPr>
            <a:r>
              <a:t>可添加题目插入视频</a:t>
            </a:r>
          </a:p>
        </p:txBody>
      </p:sp>
      <p:sp>
        <p:nvSpPr>
          <p:cNvPr id="348" name="矩形 2"/>
          <p:cNvSpPr/>
          <p:nvPr/>
        </p:nvSpPr>
        <p:spPr>
          <a:xfrm>
            <a:off x="2457522" y="3077690"/>
            <a:ext cx="8460208" cy="3159914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标题 1"/>
          <p:cNvSpPr txBox="1"/>
          <p:nvPr/>
        </p:nvSpPr>
        <p:spPr>
          <a:xfrm>
            <a:off x="280651" y="526044"/>
            <a:ext cx="4643849" cy="4801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2.3 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手机制作课件</a:t>
            </a:r>
            <a:endParaRPr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图片 3" descr="图片 3"/>
          <p:cNvPicPr>
            <a:picLocks noChangeAspect="1"/>
          </p:cNvPicPr>
          <p:nvPr/>
        </p:nvPicPr>
        <p:blipFill>
          <a:blip r:embed="rId1"/>
          <a:srcRect t="944" r="624" b="1063"/>
          <a:stretch>
            <a:fillRect/>
          </a:stretch>
        </p:blipFill>
        <p:spPr>
          <a:xfrm>
            <a:off x="1261569" y="1544831"/>
            <a:ext cx="9668862" cy="517982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27000" rotWithShape="0">
              <a:srgbClr val="000000">
                <a:alpha val="40000"/>
              </a:srgbClr>
            </a:outerShdw>
          </a:effectLst>
        </p:spPr>
      </p:pic>
      <p:sp>
        <p:nvSpPr>
          <p:cNvPr id="339" name="矩形 11"/>
          <p:cNvSpPr/>
          <p:nvPr/>
        </p:nvSpPr>
        <p:spPr>
          <a:xfrm>
            <a:off x="33334" y="4704743"/>
            <a:ext cx="12192005" cy="211231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1000">
                <a:srgbClr val="FBFCFE">
                  <a:alpha val="60000"/>
                </a:srgbClr>
              </a:gs>
              <a:gs pos="71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41" name="文本框 10"/>
          <p:cNvSpPr txBox="1"/>
          <p:nvPr/>
        </p:nvSpPr>
        <p:spPr>
          <a:xfrm>
            <a:off x="5334001" y="2565041"/>
            <a:ext cx="3244851" cy="422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262626"/>
                </a:solidFill>
              </a:defRPr>
            </a:lvl1pPr>
          </a:lstStyle>
          <a:p>
            <a:r>
              <a:rPr dirty="0" err="1"/>
              <a:t>制作完成，上传到手机</a:t>
            </a:r>
            <a:endParaRPr dirty="0"/>
          </a:p>
        </p:txBody>
      </p:sp>
      <p:sp>
        <p:nvSpPr>
          <p:cNvPr id="343" name="矩形 28"/>
          <p:cNvSpPr/>
          <p:nvPr/>
        </p:nvSpPr>
        <p:spPr>
          <a:xfrm>
            <a:off x="5062813" y="1943974"/>
            <a:ext cx="666752" cy="588918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45" name="标题 1"/>
          <p:cNvSpPr txBox="1"/>
          <p:nvPr/>
        </p:nvSpPr>
        <p:spPr>
          <a:xfrm>
            <a:off x="385688" y="176800"/>
            <a:ext cx="5710312" cy="115657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defRPr>
                <a:solidFill>
                  <a:srgbClr val="639EF4"/>
                </a:solidFill>
              </a:defRPr>
            </a:lvl1pPr>
          </a:lstStyle>
          <a:p>
            <a:r>
              <a:rPr lang="en-US" altLang="zh-CN" sz="4400" dirty="0">
                <a:solidFill>
                  <a:srgbClr val="000000"/>
                </a:solidFill>
              </a:rPr>
              <a:t>3. </a:t>
            </a:r>
            <a:r>
              <a:rPr sz="4400" dirty="0" err="1">
                <a:solidFill>
                  <a:srgbClr val="000000"/>
                </a:solidFill>
              </a:rPr>
              <a:t>课件</a:t>
            </a:r>
            <a:r>
              <a:rPr lang="zh-CN" altLang="en-US" sz="4400" dirty="0">
                <a:solidFill>
                  <a:srgbClr val="000000"/>
                </a:solidFill>
              </a:rPr>
              <a:t>推送</a:t>
            </a:r>
            <a:endParaRPr sz="4400" dirty="0">
              <a:solidFill>
                <a:srgbClr val="000000"/>
              </a:solidFill>
            </a:endParaRPr>
          </a:p>
        </p:txBody>
      </p:sp>
      <p:sp>
        <p:nvSpPr>
          <p:cNvPr id="346" name="文本框 29"/>
          <p:cNvSpPr txBox="1"/>
          <p:nvPr/>
        </p:nvSpPr>
        <p:spPr>
          <a:xfrm>
            <a:off x="3938863" y="5490207"/>
            <a:ext cx="3929301" cy="535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000">
                <a:solidFill>
                  <a:srgbClr val="595959"/>
                </a:solidFill>
              </a:defRPr>
            </a:pPr>
            <a:r>
              <a:t>温馨提示：</a:t>
            </a:r>
            <a:endParaRPr sz="1400"/>
          </a:p>
          <a:p>
            <a:pPr>
              <a:lnSpc>
                <a:spcPct val="150000"/>
              </a:lnSpc>
              <a:defRPr sz="1000">
                <a:solidFill>
                  <a:srgbClr val="595959"/>
                </a:solidFill>
              </a:defRPr>
            </a:pPr>
            <a:r>
              <a:t>也可在已有PPT的基础上进行删改，形成手机课件哦！</a:t>
            </a:r>
          </a:p>
        </p:txBody>
      </p:sp>
      <p:sp>
        <p:nvSpPr>
          <p:cNvPr id="348" name="矩形 2"/>
          <p:cNvSpPr/>
          <p:nvPr/>
        </p:nvSpPr>
        <p:spPr>
          <a:xfrm>
            <a:off x="2457522" y="3077690"/>
            <a:ext cx="8460208" cy="3159914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图片 14" descr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6976" y="1459695"/>
            <a:ext cx="2112366" cy="42917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1" name="图片 2" descr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278" y="1965381"/>
            <a:ext cx="1831991" cy="3249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2" name="图片 1" descr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7629" y="1459695"/>
            <a:ext cx="2113771" cy="429178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53" name="文本框 2"/>
          <p:cNvSpPr txBox="1"/>
          <p:nvPr/>
        </p:nvSpPr>
        <p:spPr>
          <a:xfrm>
            <a:off x="9523721" y="1622983"/>
            <a:ext cx="152653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/>
            </a:lvl1pPr>
          </a:lstStyle>
          <a:p>
            <a:r>
              <a:t>上传课件至手机</a:t>
            </a:r>
          </a:p>
        </p:txBody>
      </p:sp>
      <p:sp>
        <p:nvSpPr>
          <p:cNvPr id="354" name="文本框 3"/>
          <p:cNvSpPr txBox="1"/>
          <p:nvPr/>
        </p:nvSpPr>
        <p:spPr>
          <a:xfrm>
            <a:off x="9422123" y="3222305"/>
            <a:ext cx="172973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/>
            </a:lvl1pPr>
          </a:lstStyle>
          <a:p>
            <a:r>
              <a:t>手机端收到并预览</a:t>
            </a:r>
          </a:p>
        </p:txBody>
      </p:sp>
      <p:sp>
        <p:nvSpPr>
          <p:cNvPr id="355" name="文本框 4"/>
          <p:cNvSpPr txBox="1"/>
          <p:nvPr/>
        </p:nvSpPr>
        <p:spPr>
          <a:xfrm>
            <a:off x="9625321" y="3997681"/>
            <a:ext cx="132333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/>
            </a:lvl1pPr>
          </a:lstStyle>
          <a:p>
            <a:r>
              <a:t>添加语音讲解</a:t>
            </a:r>
          </a:p>
        </p:txBody>
      </p:sp>
      <p:sp>
        <p:nvSpPr>
          <p:cNvPr id="356" name="文本框 5"/>
          <p:cNvSpPr txBox="1"/>
          <p:nvPr/>
        </p:nvSpPr>
        <p:spPr>
          <a:xfrm>
            <a:off x="9523721" y="4773057"/>
            <a:ext cx="152653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/>
            </a:lvl1pPr>
          </a:lstStyle>
          <a:p>
            <a:r>
              <a:t>发送至所选班级</a:t>
            </a:r>
          </a:p>
        </p:txBody>
      </p:sp>
      <p:sp>
        <p:nvSpPr>
          <p:cNvPr id="357" name="文本框 10"/>
          <p:cNvSpPr txBox="1"/>
          <p:nvPr/>
        </p:nvSpPr>
        <p:spPr>
          <a:xfrm>
            <a:off x="9422123" y="5534402"/>
            <a:ext cx="172973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/>
            </a:lvl1pPr>
          </a:lstStyle>
          <a:p>
            <a:r>
              <a:t>学生收到手机推送</a:t>
            </a:r>
          </a:p>
        </p:txBody>
      </p:sp>
      <p:pic>
        <p:nvPicPr>
          <p:cNvPr id="358" name="图片 11" descr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249" y="1459695"/>
            <a:ext cx="2113772" cy="42917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9" name="图片 12" descr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52" y="1961536"/>
            <a:ext cx="1833779" cy="3253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60" name="矩形: 圆角 13"/>
          <p:cNvSpPr/>
          <p:nvPr/>
        </p:nvSpPr>
        <p:spPr>
          <a:xfrm>
            <a:off x="8877009" y="1507822"/>
            <a:ext cx="2819967" cy="1328180"/>
          </a:xfrm>
          <a:prstGeom prst="roundRect">
            <a:avLst>
              <a:gd name="adj" fmla="val 0"/>
            </a:avLst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808080"/>
                </a:solidFill>
              </a:defRPr>
            </a:pPr>
          </a:p>
        </p:txBody>
      </p:sp>
      <p:sp>
        <p:nvSpPr>
          <p:cNvPr id="361" name="矩形 22"/>
          <p:cNvSpPr txBox="1"/>
          <p:nvPr/>
        </p:nvSpPr>
        <p:spPr>
          <a:xfrm>
            <a:off x="8877120" y="1911986"/>
            <a:ext cx="2819742" cy="789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600"/>
            </a:pPr>
            <a:r>
              <a:t>保存至 个人课件库，</a:t>
            </a:r>
          </a:p>
          <a:p>
            <a:pPr algn="ctr">
              <a:lnSpc>
                <a:spcPct val="150000"/>
              </a:lnSpc>
              <a:defRPr sz="1600"/>
            </a:pPr>
            <a:r>
              <a:t>可从手机上随时调用。</a:t>
            </a:r>
          </a:p>
        </p:txBody>
      </p:sp>
      <p:sp>
        <p:nvSpPr>
          <p:cNvPr id="362" name="矩形 23"/>
          <p:cNvSpPr/>
          <p:nvPr/>
        </p:nvSpPr>
        <p:spPr>
          <a:xfrm>
            <a:off x="888532" y="2805431"/>
            <a:ext cx="2243884" cy="1958978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808080"/>
                </a:solidFill>
              </a:defRPr>
            </a:pPr>
          </a:p>
        </p:txBody>
      </p:sp>
      <p:sp>
        <p:nvSpPr>
          <p:cNvPr id="363" name="直接连接符 9"/>
          <p:cNvSpPr/>
          <p:nvPr/>
        </p:nvSpPr>
        <p:spPr>
          <a:xfrm>
            <a:off x="4671912" y="5247385"/>
            <a:ext cx="3" cy="788069"/>
          </a:xfrm>
          <a:prstGeom prst="line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64" name="直接连接符 12"/>
          <p:cNvSpPr/>
          <p:nvPr/>
        </p:nvSpPr>
        <p:spPr>
          <a:xfrm flipH="1">
            <a:off x="2011408" y="4766090"/>
            <a:ext cx="4" cy="1329066"/>
          </a:xfrm>
          <a:prstGeom prst="line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65" name="文本框 33"/>
          <p:cNvSpPr txBox="1"/>
          <p:nvPr/>
        </p:nvSpPr>
        <p:spPr>
          <a:xfrm>
            <a:off x="1558665" y="6078504"/>
            <a:ext cx="91693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/>
            </a:lvl1pPr>
          </a:lstStyle>
          <a:p>
            <a:r>
              <a:t>点击预览</a:t>
            </a:r>
          </a:p>
        </p:txBody>
      </p:sp>
      <p:sp>
        <p:nvSpPr>
          <p:cNvPr id="366" name="文本框 35"/>
          <p:cNvSpPr txBox="1"/>
          <p:nvPr/>
        </p:nvSpPr>
        <p:spPr>
          <a:xfrm>
            <a:off x="6378044" y="6078504"/>
            <a:ext cx="193293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/>
            </a:lvl1pPr>
          </a:lstStyle>
          <a:p>
            <a:r>
              <a:t>选择班级，确认发送</a:t>
            </a:r>
          </a:p>
        </p:txBody>
      </p:sp>
      <p:sp>
        <p:nvSpPr>
          <p:cNvPr id="367" name="文本框 37"/>
          <p:cNvSpPr txBox="1"/>
          <p:nvPr/>
        </p:nvSpPr>
        <p:spPr>
          <a:xfrm>
            <a:off x="3220843" y="6059475"/>
            <a:ext cx="91693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/>
            </a:lvl1pPr>
          </a:lstStyle>
          <a:p>
            <a:r>
              <a:t>进行发布</a:t>
            </a:r>
          </a:p>
        </p:txBody>
      </p:sp>
      <p:sp>
        <p:nvSpPr>
          <p:cNvPr id="368" name="文本框 40"/>
          <p:cNvSpPr txBox="1"/>
          <p:nvPr/>
        </p:nvSpPr>
        <p:spPr>
          <a:xfrm>
            <a:off x="4287223" y="6067509"/>
            <a:ext cx="132333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/>
            </a:lvl1pPr>
          </a:lstStyle>
          <a:p>
            <a:r>
              <a:t>添加语音讲解</a:t>
            </a:r>
          </a:p>
        </p:txBody>
      </p:sp>
      <p:sp>
        <p:nvSpPr>
          <p:cNvPr id="369" name="L 形 17"/>
          <p:cNvSpPr/>
          <p:nvPr/>
        </p:nvSpPr>
        <p:spPr>
          <a:xfrm rot="18900000">
            <a:off x="10204174" y="2958145"/>
            <a:ext cx="165636" cy="165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57" y="0"/>
                </a:lnTo>
                <a:lnTo>
                  <a:pt x="1257" y="20371"/>
                </a:lnTo>
                <a:lnTo>
                  <a:pt x="21600" y="20371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rgbClr val="3679C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70" name="直接连接符 9"/>
          <p:cNvSpPr/>
          <p:nvPr/>
        </p:nvSpPr>
        <p:spPr>
          <a:xfrm>
            <a:off x="3877901" y="5247385"/>
            <a:ext cx="4" cy="831121"/>
          </a:xfrm>
          <a:prstGeom prst="line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71" name="L 形 38"/>
          <p:cNvSpPr/>
          <p:nvPr/>
        </p:nvSpPr>
        <p:spPr>
          <a:xfrm rot="18900000">
            <a:off x="10204174" y="3656719"/>
            <a:ext cx="165636" cy="165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57" y="0"/>
                </a:lnTo>
                <a:lnTo>
                  <a:pt x="1257" y="20371"/>
                </a:lnTo>
                <a:lnTo>
                  <a:pt x="21600" y="20371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rgbClr val="3679C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72" name="L 形 39"/>
          <p:cNvSpPr/>
          <p:nvPr/>
        </p:nvSpPr>
        <p:spPr>
          <a:xfrm rot="18900000">
            <a:off x="10204174" y="4432093"/>
            <a:ext cx="165636" cy="165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57" y="0"/>
                </a:lnTo>
                <a:lnTo>
                  <a:pt x="1257" y="20371"/>
                </a:lnTo>
                <a:lnTo>
                  <a:pt x="21600" y="20371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rgbClr val="3679C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73" name="L 形 41"/>
          <p:cNvSpPr/>
          <p:nvPr/>
        </p:nvSpPr>
        <p:spPr>
          <a:xfrm rot="18900000">
            <a:off x="10204174" y="5206141"/>
            <a:ext cx="165636" cy="165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57" y="0"/>
                </a:lnTo>
                <a:lnTo>
                  <a:pt x="1257" y="20371"/>
                </a:lnTo>
                <a:lnTo>
                  <a:pt x="21600" y="20371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rgbClr val="3679C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74" name="矩形 42"/>
          <p:cNvSpPr/>
          <p:nvPr/>
        </p:nvSpPr>
        <p:spPr>
          <a:xfrm>
            <a:off x="3699500" y="4946000"/>
            <a:ext cx="380404" cy="298783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808080"/>
                </a:solidFill>
              </a:defRPr>
            </a:pPr>
          </a:p>
        </p:txBody>
      </p:sp>
      <p:sp>
        <p:nvSpPr>
          <p:cNvPr id="375" name="矩形 49"/>
          <p:cNvSpPr/>
          <p:nvPr/>
        </p:nvSpPr>
        <p:spPr>
          <a:xfrm>
            <a:off x="4351165" y="4951900"/>
            <a:ext cx="641498" cy="298783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808080"/>
                </a:solidFill>
              </a:defRPr>
            </a:pPr>
          </a:p>
        </p:txBody>
      </p:sp>
      <p:sp>
        <p:nvSpPr>
          <p:cNvPr id="376" name="矩形 31"/>
          <p:cNvSpPr txBox="1"/>
          <p:nvPr/>
        </p:nvSpPr>
        <p:spPr>
          <a:xfrm>
            <a:off x="210315" y="312098"/>
            <a:ext cx="2237737" cy="510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推送课件至班级</a:t>
            </a:r>
          </a:p>
        </p:txBody>
      </p:sp>
      <p:pic>
        <p:nvPicPr>
          <p:cNvPr id="377" name="图片 1" descr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544" y="1961536"/>
            <a:ext cx="1818283" cy="325379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图片 2" descr="图片 2"/>
          <p:cNvPicPr>
            <a:picLocks noChangeAspect="1"/>
          </p:cNvPicPr>
          <p:nvPr/>
        </p:nvPicPr>
        <p:blipFill>
          <a:blip r:embed="rId1"/>
          <a:srcRect t="944" r="467" b="967"/>
          <a:stretch>
            <a:fillRect/>
          </a:stretch>
        </p:blipFill>
        <p:spPr>
          <a:xfrm>
            <a:off x="3979527" y="1725258"/>
            <a:ext cx="8110971" cy="4342648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27000" rotWithShape="0">
              <a:srgbClr val="000000">
                <a:alpha val="40000"/>
              </a:srgbClr>
            </a:outerShdw>
          </a:effectLst>
        </p:spPr>
      </p:pic>
      <p:sp>
        <p:nvSpPr>
          <p:cNvPr id="276" name="矩形 1"/>
          <p:cNvSpPr/>
          <p:nvPr/>
        </p:nvSpPr>
        <p:spPr>
          <a:xfrm>
            <a:off x="215155" y="2422320"/>
            <a:ext cx="11875343" cy="418652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8000">
                <a:srgbClr val="FBFCFE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77" name="直接连接符 22"/>
          <p:cNvSpPr/>
          <p:nvPr/>
        </p:nvSpPr>
        <p:spPr>
          <a:xfrm>
            <a:off x="7251069" y="3818351"/>
            <a:ext cx="1155912" cy="3"/>
          </a:xfrm>
          <a:prstGeom prst="line">
            <a:avLst/>
          </a:prstGeom>
          <a:solidFill>
            <a:srgbClr val="DEEBF7"/>
          </a:solidFill>
          <a:ln w="381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78" name="文本框 23"/>
          <p:cNvSpPr txBox="1"/>
          <p:nvPr/>
        </p:nvSpPr>
        <p:spPr>
          <a:xfrm>
            <a:off x="318562" y="1943548"/>
            <a:ext cx="2491991" cy="4470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t>（1）开启雨课堂授课</a:t>
            </a:r>
          </a:p>
        </p:txBody>
      </p:sp>
      <p:sp>
        <p:nvSpPr>
          <p:cNvPr id="279" name="直接连接符 22"/>
          <p:cNvSpPr/>
          <p:nvPr/>
        </p:nvSpPr>
        <p:spPr>
          <a:xfrm>
            <a:off x="6735502" y="5124193"/>
            <a:ext cx="1707335" cy="3"/>
          </a:xfrm>
          <a:prstGeom prst="line">
            <a:avLst/>
          </a:prstGeom>
          <a:solidFill>
            <a:srgbClr val="DEEBF7"/>
          </a:solidFill>
          <a:ln w="381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80" name="文本框 19"/>
          <p:cNvSpPr txBox="1"/>
          <p:nvPr/>
        </p:nvSpPr>
        <p:spPr>
          <a:xfrm>
            <a:off x="8460093" y="3618295"/>
            <a:ext cx="205485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r>
              <a:t>（2）创建课程和班级</a:t>
            </a:r>
          </a:p>
        </p:txBody>
      </p:sp>
      <p:sp>
        <p:nvSpPr>
          <p:cNvPr id="281" name="文本框 21"/>
          <p:cNvSpPr txBox="1"/>
          <p:nvPr/>
        </p:nvSpPr>
        <p:spPr>
          <a:xfrm>
            <a:off x="8513373" y="4924137"/>
            <a:ext cx="246125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r>
              <a:t>（3）确认【开启雨课堂】</a:t>
            </a:r>
          </a:p>
        </p:txBody>
      </p:sp>
      <p:pic>
        <p:nvPicPr>
          <p:cNvPr id="284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158" y="2925080"/>
            <a:ext cx="4688278" cy="2787851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27000" rotWithShape="0">
              <a:srgbClr val="000000">
                <a:alpha val="40000"/>
              </a:srgbClr>
            </a:outerShdw>
          </a:effectLst>
        </p:spPr>
      </p:pic>
      <p:sp>
        <p:nvSpPr>
          <p:cNvPr id="285" name="直接连接符 15"/>
          <p:cNvSpPr/>
          <p:nvPr/>
        </p:nvSpPr>
        <p:spPr>
          <a:xfrm flipH="1">
            <a:off x="3183047" y="2204931"/>
            <a:ext cx="1093911" cy="1"/>
          </a:xfrm>
          <a:prstGeom prst="line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86" name="矩形 20"/>
          <p:cNvSpPr/>
          <p:nvPr/>
        </p:nvSpPr>
        <p:spPr>
          <a:xfrm>
            <a:off x="4258964" y="1901079"/>
            <a:ext cx="555494" cy="504825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87" name="文本框 28"/>
          <p:cNvSpPr txBox="1"/>
          <p:nvPr/>
        </p:nvSpPr>
        <p:spPr>
          <a:xfrm>
            <a:off x="293289" y="3552692"/>
            <a:ext cx="2542537" cy="4470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t>（2）创建课程和班级</a:t>
            </a:r>
          </a:p>
        </p:txBody>
      </p:sp>
      <p:sp>
        <p:nvSpPr>
          <p:cNvPr id="288" name="文本框 29"/>
          <p:cNvSpPr txBox="1"/>
          <p:nvPr/>
        </p:nvSpPr>
        <p:spPr>
          <a:xfrm>
            <a:off x="305862" y="5168519"/>
            <a:ext cx="3050537" cy="4470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t>（3）确认【开启雨课堂】</a:t>
            </a:r>
          </a:p>
        </p:txBody>
      </p:sp>
      <p:sp>
        <p:nvSpPr>
          <p:cNvPr id="289" name="矩形 30"/>
          <p:cNvSpPr/>
          <p:nvPr/>
        </p:nvSpPr>
        <p:spPr>
          <a:xfrm>
            <a:off x="7127248" y="3675076"/>
            <a:ext cx="3171190" cy="1242430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90" name="矩形 31"/>
          <p:cNvSpPr/>
          <p:nvPr/>
        </p:nvSpPr>
        <p:spPr>
          <a:xfrm>
            <a:off x="7798315" y="5087389"/>
            <a:ext cx="1769693" cy="416604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91" name="直接连接符 15"/>
          <p:cNvSpPr/>
          <p:nvPr/>
        </p:nvSpPr>
        <p:spPr>
          <a:xfrm flipH="1" flipV="1">
            <a:off x="3182494" y="3776209"/>
            <a:ext cx="3960001" cy="2"/>
          </a:xfrm>
          <a:prstGeom prst="line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92" name="直接连接符 15"/>
          <p:cNvSpPr/>
          <p:nvPr/>
        </p:nvSpPr>
        <p:spPr>
          <a:xfrm flipH="1" flipV="1">
            <a:off x="3182492" y="5391234"/>
            <a:ext cx="4615823" cy="1607"/>
          </a:xfrm>
          <a:prstGeom prst="line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课堂应用</a:t>
            </a:r>
            <a:endParaRPr lang="zh-CN" alt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矩形 15"/>
          <p:cNvSpPr/>
          <p:nvPr/>
        </p:nvSpPr>
        <p:spPr>
          <a:xfrm>
            <a:off x="-2" y="1538016"/>
            <a:ext cx="12192007" cy="2809258"/>
          </a:xfrm>
          <a:prstGeom prst="rect">
            <a:avLst/>
          </a:prstGeom>
          <a:solidFill>
            <a:srgbClr val="639EF4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295" name="图片 2" descr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8988" y="1098013"/>
            <a:ext cx="1753395" cy="369963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6" name="图片 3" descr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7463" y="1098013"/>
            <a:ext cx="1753395" cy="369963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7" name="矩形 11"/>
          <p:cNvSpPr txBox="1"/>
          <p:nvPr/>
        </p:nvSpPr>
        <p:spPr>
          <a:xfrm>
            <a:off x="7131239" y="5395888"/>
            <a:ext cx="4320537" cy="4470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t>（5）教师手机变身遥控器，开始上课</a:t>
            </a:r>
          </a:p>
        </p:txBody>
      </p:sp>
      <p:sp>
        <p:nvSpPr>
          <p:cNvPr id="298" name="矩形 12"/>
          <p:cNvSpPr txBox="1"/>
          <p:nvPr/>
        </p:nvSpPr>
        <p:spPr>
          <a:xfrm>
            <a:off x="1171718" y="5395888"/>
            <a:ext cx="4168766" cy="64632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rPr dirty="0"/>
              <a:t>（4）等待学生扫码，加入本次课程</a:t>
            </a:r>
            <a:r>
              <a:rPr lang="en-US" altLang="zh-CN" dirty="0"/>
              <a:t>/</a:t>
            </a:r>
            <a:endParaRPr lang="en-US" altLang="zh-CN" dirty="0"/>
          </a:p>
          <a:p>
            <a:r>
              <a:rPr lang="en-US" altLang="zh-CN" dirty="0"/>
              <a:t>           </a:t>
            </a:r>
            <a:r>
              <a:rPr lang="zh-CN" altLang="en-US" dirty="0"/>
              <a:t>输入课堂暗号：</a:t>
            </a:r>
            <a:r>
              <a:rPr lang="en-US" altLang="zh-CN" dirty="0"/>
              <a:t>12AD6</a:t>
            </a:r>
            <a:endParaRPr dirty="0"/>
          </a:p>
        </p:txBody>
      </p:sp>
      <p:pic>
        <p:nvPicPr>
          <p:cNvPr id="299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221" y="1538018"/>
            <a:ext cx="1515414" cy="280925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0" name="图片 1" descr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78" y="1168400"/>
            <a:ext cx="6238284" cy="3507322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76200" dist="38100" rotWithShape="0">
              <a:srgbClr val="000000">
                <a:alpha val="30000"/>
              </a:srgbClr>
            </a:outerShdw>
          </a:effectLst>
        </p:spPr>
      </p:pic>
      <p:pic>
        <p:nvPicPr>
          <p:cNvPr id="301" name="图片 4" descr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300" y="1538018"/>
            <a:ext cx="1514978" cy="278633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图片 26" descr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1381" y="1508985"/>
            <a:ext cx="1785876" cy="36697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1" name="图片 25" descr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6473" y="1482861"/>
            <a:ext cx="1785874" cy="366972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2" name="图片 1" descr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872" y="1516942"/>
            <a:ext cx="1823189" cy="36864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3" name="图片 12" descr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57" y="1939014"/>
            <a:ext cx="1606336" cy="28571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24" name="矩形 3"/>
          <p:cNvSpPr txBox="1"/>
          <p:nvPr/>
        </p:nvSpPr>
        <p:spPr>
          <a:xfrm>
            <a:off x="8553422" y="5281998"/>
            <a:ext cx="3518411" cy="104139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1600">
                <a:solidFill>
                  <a:srgbClr val="639EF4"/>
                </a:solidFill>
              </a:defRPr>
            </a:pPr>
            <a:r>
              <a:t>缩略图</a:t>
            </a:r>
          </a:p>
          <a:p>
            <a:pPr>
              <a:lnSpc>
                <a:spcPct val="120000"/>
              </a:lnSpc>
              <a:defRPr sz="1600">
                <a:solidFill>
                  <a:srgbClr val="595959"/>
                </a:solidFill>
              </a:defRPr>
            </a:pPr>
            <a:r>
              <a:t>点击可查看PPT缩略图、学生“不懂”反馈情况、快读跳转到某习题页</a:t>
            </a:r>
          </a:p>
        </p:txBody>
      </p:sp>
      <p:sp>
        <p:nvSpPr>
          <p:cNvPr id="325" name="矩形 4"/>
          <p:cNvSpPr txBox="1"/>
          <p:nvPr/>
        </p:nvSpPr>
        <p:spPr>
          <a:xfrm>
            <a:off x="5823470" y="5281998"/>
            <a:ext cx="2582412" cy="104139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1600">
                <a:solidFill>
                  <a:srgbClr val="639EF4"/>
                </a:solidFill>
              </a:defRPr>
            </a:pPr>
            <a:r>
              <a:t>课堂动态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defRPr sz="1600">
                <a:solidFill>
                  <a:srgbClr val="595959"/>
                </a:solidFill>
              </a:defRPr>
            </a:pPr>
            <a:r>
              <a:t>查签到、发试卷、开弹幕、看投稿全都在这里了</a:t>
            </a:r>
          </a:p>
        </p:txBody>
      </p:sp>
      <p:sp>
        <p:nvSpPr>
          <p:cNvPr id="326" name="矩形 6"/>
          <p:cNvSpPr txBox="1"/>
          <p:nvPr/>
        </p:nvSpPr>
        <p:spPr>
          <a:xfrm>
            <a:off x="2816329" y="3666432"/>
            <a:ext cx="2353918" cy="104139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1600">
                <a:solidFill>
                  <a:srgbClr val="639EF4"/>
                </a:solidFill>
              </a:defRPr>
            </a:pPr>
            <a:r>
              <a:t>更多</a:t>
            </a:r>
          </a:p>
          <a:p>
            <a:pPr>
              <a:lnSpc>
                <a:spcPct val="120000"/>
              </a:lnSpc>
              <a:defRPr sz="1600">
                <a:solidFill>
                  <a:srgbClr val="595959"/>
                </a:solidFill>
              </a:defRPr>
            </a:pPr>
            <a:r>
              <a:t>随时调出课堂二维码或进行随机点名</a:t>
            </a:r>
          </a:p>
        </p:txBody>
      </p:sp>
      <p:sp>
        <p:nvSpPr>
          <p:cNvPr id="327" name="矩形 9"/>
          <p:cNvSpPr txBox="1"/>
          <p:nvPr/>
        </p:nvSpPr>
        <p:spPr>
          <a:xfrm>
            <a:off x="2816329" y="1605858"/>
            <a:ext cx="2737577" cy="17119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20000"/>
              </a:lnSpc>
              <a:defRPr sz="1600">
                <a:solidFill>
                  <a:srgbClr val="639EF4"/>
                </a:solidFill>
              </a:defRPr>
            </a:pPr>
            <a:r>
              <a:t>随堂习题</a:t>
            </a:r>
          </a:p>
          <a:p>
            <a:pPr algn="just">
              <a:lnSpc>
                <a:spcPct val="120000"/>
              </a:lnSpc>
              <a:defRPr sz="1600">
                <a:solidFill>
                  <a:srgbClr val="595959"/>
                </a:solidFill>
              </a:defRPr>
            </a:pPr>
            <a:r>
              <a:t>点击【发送此题目】，直接或限时发送单个习题。</a:t>
            </a:r>
          </a:p>
          <a:p>
            <a:pPr algn="just">
              <a:lnSpc>
                <a:spcPct val="120000"/>
              </a:lnSpc>
              <a:defRPr sz="1600">
                <a:solidFill>
                  <a:srgbClr val="595959"/>
                </a:solidFill>
              </a:defRPr>
            </a:pPr>
            <a:r>
              <a:t>教师发送习题后，手机端出现学生答题实况</a:t>
            </a:r>
          </a:p>
        </p:txBody>
      </p:sp>
      <p:sp>
        <p:nvSpPr>
          <p:cNvPr id="328" name="矩形 10"/>
          <p:cNvSpPr/>
          <p:nvPr/>
        </p:nvSpPr>
        <p:spPr>
          <a:xfrm>
            <a:off x="1821507" y="2161769"/>
            <a:ext cx="769495" cy="361976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29" name=" 184"/>
          <p:cNvSpPr/>
          <p:nvPr/>
        </p:nvSpPr>
        <p:spPr>
          <a:xfrm flipH="1" flipV="1">
            <a:off x="2212729" y="4542070"/>
            <a:ext cx="161995" cy="161995"/>
          </a:xfrm>
          <a:prstGeom prst="ellipse">
            <a:avLst/>
          </a:prstGeom>
          <a:solidFill>
            <a:schemeClr val="accent5">
              <a:alpha val="64999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30" name="直线连接符 20"/>
          <p:cNvSpPr/>
          <p:nvPr/>
        </p:nvSpPr>
        <p:spPr>
          <a:xfrm>
            <a:off x="2288264" y="5631835"/>
            <a:ext cx="528067" cy="3"/>
          </a:xfrm>
          <a:prstGeom prst="line">
            <a:avLst/>
          </a:prstGeom>
          <a:ln w="25400">
            <a:solidFill>
              <a:srgbClr val="3679C0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pic>
        <p:nvPicPr>
          <p:cNvPr id="331" name="图片 2" descr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386" y="1955032"/>
            <a:ext cx="1559865" cy="277447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2" name="图片 11" descr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545" y="1924792"/>
            <a:ext cx="1556659" cy="27687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3" name="直线连接符 31"/>
          <p:cNvSpPr/>
          <p:nvPr/>
        </p:nvSpPr>
        <p:spPr>
          <a:xfrm>
            <a:off x="2293183" y="4826599"/>
            <a:ext cx="3" cy="811435"/>
          </a:xfrm>
          <a:prstGeom prst="line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pic>
        <p:nvPicPr>
          <p:cNvPr id="334" name="图片 5" descr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900" y="4888805"/>
            <a:ext cx="799452" cy="9771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5" name="矩形 28"/>
          <p:cNvSpPr/>
          <p:nvPr/>
        </p:nvSpPr>
        <p:spPr>
          <a:xfrm>
            <a:off x="720006" y="4409845"/>
            <a:ext cx="1932017" cy="416757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矩形 8"/>
          <p:cNvSpPr/>
          <p:nvPr/>
        </p:nvSpPr>
        <p:spPr>
          <a:xfrm>
            <a:off x="4811149" y="1922681"/>
            <a:ext cx="7380851" cy="3398701"/>
          </a:xfrm>
          <a:prstGeom prst="rect">
            <a:avLst/>
          </a:prstGeom>
          <a:solidFill>
            <a:srgbClr val="639EF4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04" name="文本框 1"/>
          <p:cNvSpPr txBox="1"/>
          <p:nvPr/>
        </p:nvSpPr>
        <p:spPr>
          <a:xfrm>
            <a:off x="9420453" y="3412260"/>
            <a:ext cx="2433023" cy="149104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 marL="609600" indent="-609600" algn="just">
              <a:lnSpc>
                <a:spcPct val="150000"/>
              </a:lnSpc>
              <a:buSzPct val="100000"/>
              <a:buFont typeface="PingFang SC Regular"/>
              <a:buChar char="•"/>
              <a:defRPr>
                <a:solidFill>
                  <a:srgbClr val="FFFFFF"/>
                </a:solidFill>
              </a:defRPr>
            </a:pPr>
            <a:r>
              <a:rPr dirty="0" err="1"/>
              <a:t>弹幕互动</a:t>
            </a:r>
            <a:endParaRPr dirty="0"/>
          </a:p>
          <a:p>
            <a:pPr marL="609600" indent="-609600" algn="just">
              <a:lnSpc>
                <a:spcPct val="150000"/>
              </a:lnSpc>
              <a:buSzPct val="100000"/>
              <a:buFont typeface="PingFang SC Regular"/>
              <a:buChar char="•"/>
              <a:defRPr>
                <a:solidFill>
                  <a:srgbClr val="FFFFFF"/>
                </a:solidFill>
              </a:defRPr>
            </a:pPr>
            <a:r>
              <a:rPr dirty="0" err="1"/>
              <a:t>随机点名</a:t>
            </a:r>
            <a:endParaRPr dirty="0"/>
          </a:p>
        </p:txBody>
      </p:sp>
      <p:sp>
        <p:nvSpPr>
          <p:cNvPr id="307" name="文本框 5"/>
          <p:cNvSpPr txBox="1"/>
          <p:nvPr/>
        </p:nvSpPr>
        <p:spPr>
          <a:xfrm>
            <a:off x="5073895" y="2130986"/>
            <a:ext cx="4341448" cy="149104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 marL="609600" indent="-609600" algn="just">
              <a:lnSpc>
                <a:spcPct val="150000"/>
              </a:lnSpc>
              <a:buSzPct val="100000"/>
              <a:buFont typeface="PingFang SC Regular"/>
              <a:buChar char="•"/>
              <a:defRPr>
                <a:solidFill>
                  <a:srgbClr val="FFFFFF"/>
                </a:solidFill>
              </a:defRPr>
            </a:pPr>
            <a:r>
              <a:rPr dirty="0" err="1"/>
              <a:t>扫码签到</a:t>
            </a:r>
            <a:endParaRPr dirty="0"/>
          </a:p>
          <a:p>
            <a:pPr marL="609600" indent="-609600" algn="just">
              <a:lnSpc>
                <a:spcPct val="150000"/>
              </a:lnSpc>
              <a:buSzPct val="100000"/>
              <a:buFont typeface="PingFang SC Regular"/>
              <a:buChar char="•"/>
              <a:defRPr>
                <a:solidFill>
                  <a:srgbClr val="FFFFFF"/>
                </a:solidFill>
              </a:defRPr>
            </a:pPr>
            <a:r>
              <a:rPr dirty="0" err="1"/>
              <a:t>PPT同步到学生手机</a:t>
            </a:r>
            <a:endParaRPr dirty="0"/>
          </a:p>
        </p:txBody>
      </p:sp>
      <p:pic>
        <p:nvPicPr>
          <p:cNvPr id="8" name="图片 9" descr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478" y="654155"/>
            <a:ext cx="2540079" cy="516079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74" y="1278808"/>
            <a:ext cx="2196903" cy="387003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374334"/>
            <a:ext cx="10515600" cy="4033541"/>
          </a:xfrm>
          <a:solidFill>
            <a:srgbClr val="639EF4"/>
          </a:solid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FF00"/>
                </a:solidFill>
              </a:rPr>
              <a:t>各位老师需要做的：</a:t>
            </a:r>
            <a:endParaRPr lang="en-US" altLang="zh-CN" b="1" dirty="0">
              <a:solidFill>
                <a:srgbClr val="FFFF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>
                <a:solidFill>
                  <a:srgbClr val="FFFF00"/>
                </a:solidFill>
              </a:rPr>
              <a:t>（</a:t>
            </a:r>
            <a:r>
              <a:rPr lang="en-US" altLang="zh-CN" b="1" dirty="0">
                <a:solidFill>
                  <a:srgbClr val="FFFF00"/>
                </a:solidFill>
              </a:rPr>
              <a:t>1</a:t>
            </a:r>
            <a:r>
              <a:rPr lang="zh-CN" altLang="en-US" b="1" dirty="0">
                <a:solidFill>
                  <a:srgbClr val="FFFF00"/>
                </a:solidFill>
              </a:rPr>
              <a:t>）学习雨课堂平台的使用，特别是课件制作和直播课程功能的使用；</a:t>
            </a:r>
            <a:endParaRPr lang="en-US" altLang="zh-CN" b="1" dirty="0">
              <a:solidFill>
                <a:srgbClr val="FFFF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>
                <a:solidFill>
                  <a:srgbClr val="FFFF00"/>
                </a:solidFill>
              </a:rPr>
              <a:t>（</a:t>
            </a:r>
            <a:r>
              <a:rPr lang="en-US" altLang="zh-CN" b="1" dirty="0">
                <a:solidFill>
                  <a:srgbClr val="FFFF00"/>
                </a:solidFill>
              </a:rPr>
              <a:t>2</a:t>
            </a:r>
            <a:r>
              <a:rPr lang="zh-CN" altLang="en-US" b="1" dirty="0">
                <a:solidFill>
                  <a:srgbClr val="FFFF00"/>
                </a:solidFill>
              </a:rPr>
              <a:t>）提前准备课程教学课件，雨课堂平台是以幻灯片为媒介的，必须提前准备；</a:t>
            </a:r>
            <a:endParaRPr lang="en-US" altLang="zh-CN" b="1" dirty="0">
              <a:solidFill>
                <a:srgbClr val="FFFF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>
                <a:solidFill>
                  <a:srgbClr val="FFFF00"/>
                </a:solidFill>
              </a:rPr>
              <a:t>（</a:t>
            </a:r>
            <a:r>
              <a:rPr lang="en-US" altLang="zh-CN" b="1" dirty="0">
                <a:solidFill>
                  <a:srgbClr val="FFFF00"/>
                </a:solidFill>
              </a:rPr>
              <a:t>3</a:t>
            </a:r>
            <a:r>
              <a:rPr lang="zh-CN" altLang="en-US" b="1" dirty="0">
                <a:solidFill>
                  <a:srgbClr val="FFFF00"/>
                </a:solidFill>
              </a:rPr>
              <a:t>）确定授课班级并与该班级班长取得联系，将课程二维码或课程暗号发给相应班级。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grpSp>
        <p:nvGrpSpPr>
          <p:cNvPr id="4" name="成组"/>
          <p:cNvGrpSpPr/>
          <p:nvPr/>
        </p:nvGrpSpPr>
        <p:grpSpPr>
          <a:xfrm>
            <a:off x="0" y="786631"/>
            <a:ext cx="4809468" cy="1166196"/>
            <a:chOff x="0" y="0"/>
            <a:chExt cx="4809467" cy="1166194"/>
          </a:xfrm>
        </p:grpSpPr>
        <p:sp>
          <p:nvSpPr>
            <p:cNvPr id="5" name="矩形 3"/>
            <p:cNvSpPr/>
            <p:nvPr/>
          </p:nvSpPr>
          <p:spPr>
            <a:xfrm>
              <a:off x="280124" y="0"/>
              <a:ext cx="4529344" cy="1166195"/>
            </a:xfrm>
            <a:prstGeom prst="rect">
              <a:avLst/>
            </a:prstGeom>
            <a:noFill/>
            <a:ln w="38100" cap="flat">
              <a:solidFill>
                <a:srgbClr val="639EF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标题 1"/>
            <p:cNvSpPr txBox="1"/>
            <p:nvPr/>
          </p:nvSpPr>
          <p:spPr>
            <a:xfrm>
              <a:off x="657638" y="190594"/>
              <a:ext cx="3927649" cy="805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rmAutofit/>
            </a:bodyPr>
            <a:lstStyle>
              <a:lvl1pPr>
                <a:defRPr sz="4000">
                  <a:solidFill>
                    <a:srgbClr val="639EF4"/>
                  </a:solidFill>
                </a:defRPr>
              </a:lvl1pPr>
            </a:lstStyle>
            <a:p>
              <a:r>
                <a:rPr lang="zh-CN" altLang="en-US" dirty="0"/>
                <a:t>基本要求</a:t>
              </a:r>
              <a:endParaRPr dirty="0"/>
            </a:p>
          </p:txBody>
        </p:sp>
        <p:sp>
          <p:nvSpPr>
            <p:cNvPr id="7" name="矩形 15"/>
            <p:cNvSpPr/>
            <p:nvPr/>
          </p:nvSpPr>
          <p:spPr>
            <a:xfrm>
              <a:off x="0" y="302968"/>
              <a:ext cx="560254" cy="560256"/>
            </a:xfrm>
            <a:prstGeom prst="rect">
              <a:avLst/>
            </a:prstGeom>
            <a:solidFill>
              <a:srgbClr val="639EF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28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6265" y="2686929"/>
            <a:ext cx="4417254" cy="3072758"/>
          </a:xfrm>
          <a:ln>
            <a:solidFill>
              <a:srgbClr val="639EF4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政治站位要高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完成培训学习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完成教学准备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按时开课教学</a:t>
            </a:r>
            <a:endParaRPr lang="zh-CN" altLang="en-US" dirty="0"/>
          </a:p>
        </p:txBody>
      </p:sp>
      <p:grpSp>
        <p:nvGrpSpPr>
          <p:cNvPr id="4" name="成组"/>
          <p:cNvGrpSpPr/>
          <p:nvPr/>
        </p:nvGrpSpPr>
        <p:grpSpPr>
          <a:xfrm>
            <a:off x="0" y="786631"/>
            <a:ext cx="4809468" cy="1166196"/>
            <a:chOff x="0" y="0"/>
            <a:chExt cx="4809467" cy="1166194"/>
          </a:xfrm>
        </p:grpSpPr>
        <p:sp>
          <p:nvSpPr>
            <p:cNvPr id="5" name="矩形 3"/>
            <p:cNvSpPr/>
            <p:nvPr/>
          </p:nvSpPr>
          <p:spPr>
            <a:xfrm>
              <a:off x="280124" y="0"/>
              <a:ext cx="4529344" cy="1166195"/>
            </a:xfrm>
            <a:prstGeom prst="rect">
              <a:avLst/>
            </a:prstGeom>
            <a:noFill/>
            <a:ln w="38100" cap="flat">
              <a:solidFill>
                <a:srgbClr val="639EF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标题 1"/>
            <p:cNvSpPr txBox="1"/>
            <p:nvPr/>
          </p:nvSpPr>
          <p:spPr>
            <a:xfrm>
              <a:off x="657638" y="190594"/>
              <a:ext cx="3927649" cy="805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rmAutofit/>
            </a:bodyPr>
            <a:lstStyle>
              <a:lvl1pPr>
                <a:defRPr sz="4000">
                  <a:solidFill>
                    <a:srgbClr val="639EF4"/>
                  </a:solidFill>
                </a:defRPr>
              </a:lvl1pPr>
            </a:lstStyle>
            <a:p>
              <a:r>
                <a:rPr lang="zh-CN" altLang="en-US" dirty="0"/>
                <a:t>基本要求</a:t>
              </a:r>
              <a:endParaRPr dirty="0"/>
            </a:p>
          </p:txBody>
        </p:sp>
        <p:sp>
          <p:nvSpPr>
            <p:cNvPr id="7" name="矩形 15"/>
            <p:cNvSpPr/>
            <p:nvPr/>
          </p:nvSpPr>
          <p:spPr>
            <a:xfrm>
              <a:off x="0" y="302968"/>
              <a:ext cx="560254" cy="560256"/>
            </a:xfrm>
            <a:prstGeom prst="rect">
              <a:avLst/>
            </a:prstGeom>
            <a:solidFill>
              <a:srgbClr val="639EF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28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" name="矩形 18"/>
          <p:cNvSpPr/>
          <p:nvPr/>
        </p:nvSpPr>
        <p:spPr>
          <a:xfrm>
            <a:off x="5303520" y="1783042"/>
            <a:ext cx="6888480" cy="5074958"/>
          </a:xfrm>
          <a:prstGeom prst="rect">
            <a:avLst/>
          </a:prstGeom>
          <a:solidFill>
            <a:srgbClr val="639EF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" name="标题 1"/>
          <p:cNvSpPr txBox="1"/>
          <p:nvPr/>
        </p:nvSpPr>
        <p:spPr>
          <a:xfrm>
            <a:off x="5486400" y="3902796"/>
            <a:ext cx="6705600" cy="185689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3</a:t>
            </a:r>
            <a:r>
              <a:rPr lang="en-US" altLang="zh-CN" dirty="0"/>
              <a:t>. </a:t>
            </a:r>
            <a:r>
              <a:rPr lang="en-US" altLang="zh-CN" sz="2400" b="1" dirty="0">
                <a:solidFill>
                  <a:srgbClr val="FFFF00"/>
                </a:solidFill>
              </a:rPr>
              <a:t>2</a:t>
            </a:r>
            <a:r>
              <a:rPr lang="zh-CN" altLang="en-US" sz="2400" b="1" dirty="0">
                <a:solidFill>
                  <a:srgbClr val="FFFF00"/>
                </a:solidFill>
              </a:rPr>
              <a:t>月</a:t>
            </a:r>
            <a:r>
              <a:rPr lang="en-US" altLang="zh-CN" sz="2400" b="1" dirty="0">
                <a:solidFill>
                  <a:srgbClr val="FFFF00"/>
                </a:solidFill>
              </a:rPr>
              <a:t>13</a:t>
            </a:r>
            <a:r>
              <a:rPr lang="zh-CN" altLang="en-US" sz="2400" b="1" dirty="0">
                <a:solidFill>
                  <a:srgbClr val="FFFF00"/>
                </a:solidFill>
              </a:rPr>
              <a:t>日之前</a:t>
            </a:r>
            <a:r>
              <a:rPr lang="zh-CN" altLang="en-US" dirty="0"/>
              <a:t>，电脑软件准备；</a:t>
            </a:r>
            <a:r>
              <a:rPr lang="en-US" altLang="zh-CN" sz="2400" b="1" dirty="0">
                <a:solidFill>
                  <a:srgbClr val="FFFF00"/>
                </a:solidFill>
              </a:rPr>
              <a:t>2</a:t>
            </a:r>
            <a:r>
              <a:rPr lang="zh-CN" altLang="en-US" sz="2400" b="1" dirty="0">
                <a:solidFill>
                  <a:srgbClr val="FFFF00"/>
                </a:solidFill>
              </a:rPr>
              <a:t>月</a:t>
            </a:r>
            <a:r>
              <a:rPr lang="en-US" altLang="zh-CN" sz="2400" b="1" dirty="0">
                <a:solidFill>
                  <a:srgbClr val="FFFF00"/>
                </a:solidFill>
              </a:rPr>
              <a:t>23</a:t>
            </a:r>
            <a:r>
              <a:rPr lang="zh-CN" altLang="en-US" sz="2400" b="1" dirty="0">
                <a:solidFill>
                  <a:srgbClr val="FFFF00"/>
                </a:solidFill>
              </a:rPr>
              <a:t>日之前</a:t>
            </a:r>
            <a:r>
              <a:rPr lang="zh-CN" altLang="en-US" dirty="0"/>
              <a:t>，完成课件准备，并与学生对接</a:t>
            </a:r>
            <a:endParaRPr dirty="0"/>
          </a:p>
        </p:txBody>
      </p:sp>
      <p:sp>
        <p:nvSpPr>
          <p:cNvPr id="11" name="标题 1"/>
          <p:cNvSpPr txBox="1"/>
          <p:nvPr/>
        </p:nvSpPr>
        <p:spPr>
          <a:xfrm>
            <a:off x="5486400" y="2822173"/>
            <a:ext cx="6705600" cy="116619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2</a:t>
            </a:r>
            <a:r>
              <a:rPr lang="en-US" altLang="zh-CN" dirty="0"/>
              <a:t>. </a:t>
            </a:r>
            <a:r>
              <a:rPr lang="zh-CN" altLang="en-US" dirty="0"/>
              <a:t>课程直播回看</a:t>
            </a:r>
            <a:r>
              <a:rPr lang="zh-CN" altLang="en-US" sz="1800" b="1" dirty="0">
                <a:solidFill>
                  <a:srgbClr val="FFFF00"/>
                </a:solidFill>
              </a:rPr>
              <a:t>（</a:t>
            </a:r>
            <a:r>
              <a:rPr lang="en-US" altLang="zh-CN" sz="1800" b="1" dirty="0">
                <a:solidFill>
                  <a:srgbClr val="FFFF00"/>
                </a:solidFill>
              </a:rPr>
              <a:t>1</a:t>
            </a:r>
            <a:r>
              <a:rPr lang="zh-CN" altLang="en-US" sz="1800" b="1" dirty="0">
                <a:solidFill>
                  <a:srgbClr val="FFFF00"/>
                </a:solidFill>
              </a:rPr>
              <a:t>月</a:t>
            </a:r>
            <a:r>
              <a:rPr lang="en-US" altLang="zh-CN" sz="1800" b="1" dirty="0">
                <a:solidFill>
                  <a:srgbClr val="FFFF00"/>
                </a:solidFill>
              </a:rPr>
              <a:t>30</a:t>
            </a:r>
            <a:r>
              <a:rPr lang="zh-CN" altLang="en-US" sz="1800" b="1" dirty="0">
                <a:solidFill>
                  <a:srgbClr val="FFFF00"/>
                </a:solidFill>
              </a:rPr>
              <a:t>日、</a:t>
            </a:r>
            <a:r>
              <a:rPr lang="en-US" altLang="zh-CN" sz="1800" b="1" dirty="0">
                <a:solidFill>
                  <a:srgbClr val="FFFF00"/>
                </a:solidFill>
              </a:rPr>
              <a:t>31</a:t>
            </a:r>
            <a:r>
              <a:rPr lang="zh-CN" altLang="en-US" sz="1800" b="1" dirty="0">
                <a:solidFill>
                  <a:srgbClr val="FFFF00"/>
                </a:solidFill>
              </a:rPr>
              <a:t>日，</a:t>
            </a:r>
            <a:r>
              <a:rPr lang="en-US" altLang="zh-CN" sz="1800" b="1" dirty="0">
                <a:solidFill>
                  <a:srgbClr val="FFFF00"/>
                </a:solidFill>
              </a:rPr>
              <a:t>2</a:t>
            </a:r>
            <a:r>
              <a:rPr lang="zh-CN" altLang="en-US" sz="1800" b="1" dirty="0">
                <a:solidFill>
                  <a:srgbClr val="FFFF00"/>
                </a:solidFill>
              </a:rPr>
              <a:t>月</a:t>
            </a:r>
            <a:r>
              <a:rPr lang="en-US" altLang="zh-CN" sz="1800" b="1" dirty="0">
                <a:solidFill>
                  <a:srgbClr val="FFFF00"/>
                </a:solidFill>
              </a:rPr>
              <a:t>1</a:t>
            </a:r>
            <a:r>
              <a:rPr lang="zh-CN" altLang="en-US" sz="1800" b="1" dirty="0">
                <a:solidFill>
                  <a:srgbClr val="FFFF00"/>
                </a:solidFill>
              </a:rPr>
              <a:t>日是重点）</a:t>
            </a:r>
            <a:endParaRPr sz="1800" b="1" dirty="0">
              <a:solidFill>
                <a:srgbClr val="FFFF00"/>
              </a:solidFill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5486399" y="1905042"/>
            <a:ext cx="5196795" cy="116619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 dirty="0"/>
              <a:t>1.  </a:t>
            </a:r>
            <a:r>
              <a:rPr lang="zh-CN" altLang="en-US" dirty="0"/>
              <a:t>停课不停学、停课不停教</a:t>
            </a:r>
            <a:endParaRPr dirty="0"/>
          </a:p>
        </p:txBody>
      </p:sp>
      <p:sp>
        <p:nvSpPr>
          <p:cNvPr id="14" name="标题 1"/>
          <p:cNvSpPr txBox="1"/>
          <p:nvPr/>
        </p:nvSpPr>
        <p:spPr>
          <a:xfrm>
            <a:off x="5486398" y="5457695"/>
            <a:ext cx="6705599" cy="116619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 dirty="0"/>
              <a:t>4.  </a:t>
            </a:r>
            <a:r>
              <a:rPr lang="zh-CN" altLang="en-US" dirty="0"/>
              <a:t>全校性的公共选修课暂时不做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0" y="2473325"/>
            <a:ext cx="12192000" cy="3329305"/>
          </a:xfrm>
          <a:solidFill>
            <a:srgbClr val="639EF4"/>
          </a:solidFill>
          <a:ln>
            <a:solidFill>
              <a:schemeClr val="accent1"/>
            </a:solidFill>
          </a:ln>
        </p:spPr>
        <p:txBody>
          <a:bodyPr>
            <a:normAutofit fontScale="90000" lnSpcReduction="20000"/>
          </a:bodyPr>
          <a:lstStyle/>
          <a:p>
            <a:pPr marL="495300" lvl="1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 对于</a:t>
            </a:r>
            <a:r>
              <a:rPr lang="zh-CN" altLang="en-US" sz="3600" b="1" dirty="0">
                <a:solidFill>
                  <a:srgbClr val="FF0000"/>
                </a:solidFill>
              </a:rPr>
              <a:t>公共必修课和小公共课</a:t>
            </a:r>
            <a:r>
              <a:rPr lang="zh-CN" altLang="en-US" b="1" dirty="0">
                <a:solidFill>
                  <a:srgbClr val="FFFF00"/>
                </a:solidFill>
              </a:rPr>
              <a:t>，如果任课老师无法联系到学生，请将</a:t>
            </a:r>
            <a:r>
              <a:rPr lang="zh-CN" altLang="en-US" b="1" dirty="0">
                <a:solidFill>
                  <a:srgbClr val="FF0000"/>
                </a:solidFill>
              </a:rPr>
              <a:t>课程名称、课程二维码或课堂暗号，班级信息（含学院名称）</a:t>
            </a:r>
            <a:r>
              <a:rPr lang="zh-CN" altLang="en-US" b="1" dirty="0">
                <a:solidFill>
                  <a:srgbClr val="FFFF00"/>
                </a:solidFill>
              </a:rPr>
              <a:t>，发送给本院（教师所在学院）教务秘书，</a:t>
            </a:r>
            <a:r>
              <a:rPr lang="zh-CN" altLang="en-US" b="1" dirty="0">
                <a:solidFill>
                  <a:srgbClr val="FFFF00"/>
                </a:solidFill>
                <a:sym typeface="+mn-ea"/>
              </a:rPr>
              <a:t>教务秘书</a:t>
            </a:r>
            <a:r>
              <a:rPr lang="zh-CN" altLang="en-US" b="1" dirty="0">
                <a:solidFill>
                  <a:srgbClr val="FFFF00"/>
                </a:solidFill>
              </a:rPr>
              <a:t>收齐之后分学院转发给</a:t>
            </a:r>
            <a:r>
              <a:rPr lang="zh-CN" altLang="en-US" b="1" dirty="0">
                <a:solidFill>
                  <a:srgbClr val="FFFF00"/>
                </a:solidFill>
                <a:sym typeface="+mn-ea"/>
              </a:rPr>
              <a:t>学生所属学院</a:t>
            </a:r>
            <a:r>
              <a:rPr lang="zh-CN" altLang="en-US" b="1" dirty="0">
                <a:solidFill>
                  <a:srgbClr val="FFFF00"/>
                </a:solidFill>
              </a:rPr>
              <a:t>的教务秘书，</a:t>
            </a:r>
            <a:r>
              <a:rPr lang="zh-CN" altLang="en-US" b="1" dirty="0">
                <a:solidFill>
                  <a:srgbClr val="FFFF00"/>
                </a:solidFill>
                <a:sym typeface="+mn-ea"/>
              </a:rPr>
              <a:t>学生所属学院</a:t>
            </a:r>
            <a:r>
              <a:rPr lang="zh-CN" altLang="en-US" b="1" dirty="0">
                <a:solidFill>
                  <a:srgbClr val="FFFF00"/>
                </a:solidFill>
                <a:sym typeface="+mn-ea"/>
              </a:rPr>
              <a:t>的教务秘书将以上信息再分班级转发给班长，要求班长通过班级微信群通知每位学生，同时提醒同学们及时进入课程，并关注老师的上课预告或学习任务发布。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grpSp>
        <p:nvGrpSpPr>
          <p:cNvPr id="4" name="成组"/>
          <p:cNvGrpSpPr/>
          <p:nvPr/>
        </p:nvGrpSpPr>
        <p:grpSpPr>
          <a:xfrm>
            <a:off x="0" y="786631"/>
            <a:ext cx="4809468" cy="1166196"/>
            <a:chOff x="0" y="0"/>
            <a:chExt cx="4809467" cy="1166194"/>
          </a:xfrm>
        </p:grpSpPr>
        <p:sp>
          <p:nvSpPr>
            <p:cNvPr id="5" name="矩形 3"/>
            <p:cNvSpPr/>
            <p:nvPr/>
          </p:nvSpPr>
          <p:spPr>
            <a:xfrm>
              <a:off x="280124" y="0"/>
              <a:ext cx="4529344" cy="1166195"/>
            </a:xfrm>
            <a:prstGeom prst="rect">
              <a:avLst/>
            </a:prstGeom>
            <a:noFill/>
            <a:ln w="38100" cap="flat">
              <a:solidFill>
                <a:srgbClr val="639EF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标题 1"/>
            <p:cNvSpPr txBox="1"/>
            <p:nvPr/>
          </p:nvSpPr>
          <p:spPr>
            <a:xfrm>
              <a:off x="657638" y="190594"/>
              <a:ext cx="3927649" cy="805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rmAutofit/>
            </a:bodyPr>
            <a:lstStyle>
              <a:lvl1pPr>
                <a:defRPr sz="4000">
                  <a:solidFill>
                    <a:srgbClr val="639EF4"/>
                  </a:solidFill>
                </a:defRPr>
              </a:lvl1pPr>
            </a:lstStyle>
            <a:p>
              <a:r>
                <a:rPr lang="zh-CN" altLang="en-US" dirty="0"/>
                <a:t>基本要求</a:t>
              </a:r>
              <a:endParaRPr dirty="0"/>
            </a:p>
          </p:txBody>
        </p:sp>
        <p:sp>
          <p:nvSpPr>
            <p:cNvPr id="7" name="矩形 15"/>
            <p:cNvSpPr/>
            <p:nvPr/>
          </p:nvSpPr>
          <p:spPr>
            <a:xfrm>
              <a:off x="0" y="302968"/>
              <a:ext cx="560254" cy="560256"/>
            </a:xfrm>
            <a:prstGeom prst="rect">
              <a:avLst/>
            </a:prstGeom>
            <a:solidFill>
              <a:srgbClr val="639EF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28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 noChangeArrowheads="1"/>
          </p:cNvSpPr>
          <p:nvPr>
            <p:ph type="ctrTitle"/>
          </p:nvPr>
        </p:nvSpPr>
        <p:spPr>
          <a:xfrm>
            <a:off x="1226185" y="2493645"/>
            <a:ext cx="9971405" cy="1599565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/>
              <a:t>顺势而为</a:t>
            </a:r>
            <a:r>
              <a:rPr lang="en-US" altLang="zh-CN" sz="3600" dirty="0"/>
              <a:t>                    </a:t>
            </a:r>
            <a:br>
              <a:rPr lang="en-US" altLang="zh-CN" sz="3600" dirty="0"/>
            </a:br>
            <a:r>
              <a:rPr lang="en-US" altLang="zh-CN" sz="3600" dirty="0"/>
              <a:t>                        </a:t>
            </a:r>
            <a:r>
              <a:rPr lang="zh-CN" altLang="en-US" sz="3600" dirty="0">
                <a:solidFill>
                  <a:srgbClr val="FF0000"/>
                </a:solidFill>
              </a:rPr>
              <a:t>探索和实践                       </a:t>
            </a:r>
            <a:br>
              <a:rPr lang="zh-CN" altLang="en-US" sz="3600" dirty="0">
                <a:solidFill>
                  <a:srgbClr val="FF0000"/>
                </a:solidFill>
              </a:rPr>
            </a:br>
            <a:r>
              <a:rPr lang="zh-CN" altLang="en-US" sz="3600" dirty="0">
                <a:solidFill>
                  <a:srgbClr val="FF0000"/>
                </a:solidFill>
              </a:rPr>
              <a:t>                        线上教学新模式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2053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2508" r="36366" b="69623"/>
          <a:stretch>
            <a:fillRect/>
          </a:stretch>
        </p:blipFill>
        <p:spPr bwMode="auto">
          <a:xfrm>
            <a:off x="0" y="519113"/>
            <a:ext cx="74088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838325"/>
            <a:ext cx="10244138" cy="234950"/>
          </a:xfrm>
          <a:prstGeom prst="rect">
            <a:avLst/>
          </a:prstGeom>
          <a:solidFill>
            <a:srgbClr val="639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32275" y="4513263"/>
            <a:ext cx="7959725" cy="271462"/>
          </a:xfrm>
          <a:prstGeom prst="rect">
            <a:avLst/>
          </a:prstGeom>
          <a:solidFill>
            <a:srgbClr val="639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矩形 18"/>
          <p:cNvSpPr/>
          <p:nvPr/>
        </p:nvSpPr>
        <p:spPr>
          <a:xfrm>
            <a:off x="6496051" y="1649114"/>
            <a:ext cx="5695953" cy="3682541"/>
          </a:xfrm>
          <a:prstGeom prst="rect">
            <a:avLst/>
          </a:prstGeom>
          <a:solidFill>
            <a:srgbClr val="639EF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55" name="标题 1"/>
          <p:cNvSpPr txBox="1"/>
          <p:nvPr/>
        </p:nvSpPr>
        <p:spPr>
          <a:xfrm>
            <a:off x="6845020" y="3219998"/>
            <a:ext cx="4227193" cy="116619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3  </a:t>
            </a:r>
            <a:r>
              <a:rPr dirty="0" err="1"/>
              <a:t>课件</a:t>
            </a:r>
            <a:r>
              <a:rPr lang="zh-CN" altLang="en-US" dirty="0"/>
              <a:t>推送</a:t>
            </a:r>
            <a:endParaRPr dirty="0"/>
          </a:p>
        </p:txBody>
      </p:sp>
      <p:sp>
        <p:nvSpPr>
          <p:cNvPr id="256" name="标题 1"/>
          <p:cNvSpPr txBox="1"/>
          <p:nvPr/>
        </p:nvSpPr>
        <p:spPr>
          <a:xfrm>
            <a:off x="6820375" y="2433665"/>
            <a:ext cx="4587194" cy="116619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2  </a:t>
            </a:r>
            <a:r>
              <a:rPr lang="zh-CN" altLang="en-US" dirty="0"/>
              <a:t>课件制作</a:t>
            </a:r>
            <a:endParaRPr dirty="0"/>
          </a:p>
        </p:txBody>
      </p:sp>
      <p:sp>
        <p:nvSpPr>
          <p:cNvPr id="257" name="标题 1"/>
          <p:cNvSpPr txBox="1"/>
          <p:nvPr/>
        </p:nvSpPr>
        <p:spPr>
          <a:xfrm>
            <a:off x="6845020" y="4022745"/>
            <a:ext cx="2821498" cy="116619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4  </a:t>
            </a:r>
            <a:r>
              <a:rPr lang="zh-CN" altLang="en-US" dirty="0"/>
              <a:t>课堂应用</a:t>
            </a:r>
            <a:endParaRPr dirty="0"/>
          </a:p>
        </p:txBody>
      </p:sp>
      <p:grpSp>
        <p:nvGrpSpPr>
          <p:cNvPr id="261" name="成组"/>
          <p:cNvGrpSpPr/>
          <p:nvPr/>
        </p:nvGrpSpPr>
        <p:grpSpPr>
          <a:xfrm>
            <a:off x="358190" y="2778722"/>
            <a:ext cx="4809468" cy="1166196"/>
            <a:chOff x="0" y="0"/>
            <a:chExt cx="4809467" cy="1166194"/>
          </a:xfrm>
        </p:grpSpPr>
        <p:sp>
          <p:nvSpPr>
            <p:cNvPr id="258" name="矩形 3"/>
            <p:cNvSpPr/>
            <p:nvPr/>
          </p:nvSpPr>
          <p:spPr>
            <a:xfrm>
              <a:off x="280124" y="0"/>
              <a:ext cx="4529344" cy="1166195"/>
            </a:xfrm>
            <a:prstGeom prst="rect">
              <a:avLst/>
            </a:prstGeom>
            <a:noFill/>
            <a:ln w="38100" cap="flat">
              <a:solidFill>
                <a:srgbClr val="639EF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9" name="标题 1"/>
            <p:cNvSpPr txBox="1"/>
            <p:nvPr/>
          </p:nvSpPr>
          <p:spPr>
            <a:xfrm>
              <a:off x="657638" y="190594"/>
              <a:ext cx="3927649" cy="805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rmAutofit/>
            </a:bodyPr>
            <a:lstStyle>
              <a:lvl1pPr>
                <a:defRPr sz="4000">
                  <a:solidFill>
                    <a:srgbClr val="639EF4"/>
                  </a:solidFill>
                </a:defRPr>
              </a:lvl1pPr>
            </a:lstStyle>
            <a:p>
              <a:r>
                <a:t>快速玩转雨课堂</a:t>
              </a:r>
            </a:p>
          </p:txBody>
        </p:sp>
        <p:sp>
          <p:nvSpPr>
            <p:cNvPr id="260" name="矩形 15"/>
            <p:cNvSpPr/>
            <p:nvPr/>
          </p:nvSpPr>
          <p:spPr>
            <a:xfrm>
              <a:off x="0" y="302968"/>
              <a:ext cx="560254" cy="560256"/>
            </a:xfrm>
            <a:prstGeom prst="rect">
              <a:avLst/>
            </a:prstGeom>
            <a:solidFill>
              <a:srgbClr val="639EF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28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62" name="标题 1"/>
          <p:cNvSpPr txBox="1"/>
          <p:nvPr/>
        </p:nvSpPr>
        <p:spPr>
          <a:xfrm>
            <a:off x="6829342" y="1653738"/>
            <a:ext cx="4587193" cy="116619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1  </a:t>
            </a:r>
            <a:r>
              <a:rPr lang="zh-CN" altLang="en-US" dirty="0"/>
              <a:t>下载安装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下载与安装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9560" y="4554939"/>
            <a:ext cx="5154637" cy="1016392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</a:rPr>
              <a:t>https://www.yuketang.cn/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5324" r="1272" b="7282"/>
          <a:stretch>
            <a:fillRect/>
          </a:stretch>
        </p:blipFill>
        <p:spPr>
          <a:xfrm>
            <a:off x="5619456" y="3348417"/>
            <a:ext cx="6064348" cy="30314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79077"/>
          <a:stretch>
            <a:fillRect/>
          </a:stretch>
        </p:blipFill>
        <p:spPr>
          <a:xfrm>
            <a:off x="14618" y="1589650"/>
            <a:ext cx="12144375" cy="143490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895557" y="2138289"/>
            <a:ext cx="723899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矩形 10"/>
          <p:cNvSpPr/>
          <p:nvPr/>
        </p:nvSpPr>
        <p:spPr>
          <a:xfrm>
            <a:off x="14618" y="2138289"/>
            <a:ext cx="9725099" cy="882224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标题 1"/>
          <p:cNvSpPr txBox="1"/>
          <p:nvPr/>
        </p:nvSpPr>
        <p:spPr>
          <a:xfrm>
            <a:off x="553610" y="2901570"/>
            <a:ext cx="2851550" cy="4470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rPr dirty="0" err="1"/>
              <a:t>教师准备工作</a:t>
            </a:r>
            <a:endParaRPr dirty="0"/>
          </a:p>
        </p:txBody>
      </p:sp>
      <p:sp>
        <p:nvSpPr>
          <p:cNvPr id="265" name="文本框 4"/>
          <p:cNvSpPr txBox="1"/>
          <p:nvPr/>
        </p:nvSpPr>
        <p:spPr>
          <a:xfrm>
            <a:off x="553608" y="3391043"/>
            <a:ext cx="3757136" cy="12090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SzPct val="100000"/>
              <a:buFont typeface="PingFang SC Regular"/>
              <a:buChar char="•"/>
              <a:defRPr sz="1600">
                <a:solidFill>
                  <a:srgbClr val="595959"/>
                </a:solidFill>
              </a:defRPr>
            </a:pPr>
            <a:r>
              <a:rPr dirty="0" err="1"/>
              <a:t>电脑</a:t>
            </a:r>
            <a:r>
              <a:rPr dirty="0"/>
              <a:t>： Windows XP SP3及以上版本</a:t>
            </a:r>
            <a:endParaRPr dirty="0"/>
          </a:p>
          <a:p>
            <a:pPr marL="285750" indent="-285750" algn="just">
              <a:lnSpc>
                <a:spcPct val="150000"/>
              </a:lnSpc>
              <a:buSzPct val="100000"/>
              <a:buFont typeface="PingFang SC Regular"/>
              <a:buChar char="•"/>
              <a:defRPr sz="1600">
                <a:solidFill>
                  <a:srgbClr val="595959"/>
                </a:solidFill>
              </a:defRPr>
            </a:pPr>
            <a:r>
              <a:rPr dirty="0"/>
              <a:t>PPT：Office2010及以上版本</a:t>
            </a:r>
            <a:endParaRPr dirty="0"/>
          </a:p>
          <a:p>
            <a:pPr marL="285750" indent="-285750" algn="just">
              <a:lnSpc>
                <a:spcPct val="150000"/>
              </a:lnSpc>
              <a:buSzPct val="100000"/>
              <a:buFont typeface="PingFang SC Regular"/>
              <a:buChar char="•"/>
              <a:defRPr sz="1600">
                <a:solidFill>
                  <a:srgbClr val="595959"/>
                </a:solidFill>
              </a:defRPr>
            </a:pPr>
            <a:r>
              <a:rPr dirty="0" err="1"/>
              <a:t>一部安装了微信的手机</a:t>
            </a:r>
            <a:endParaRPr dirty="0"/>
          </a:p>
        </p:txBody>
      </p:sp>
      <p:sp>
        <p:nvSpPr>
          <p:cNvPr id="266" name="文本框 5"/>
          <p:cNvSpPr txBox="1"/>
          <p:nvPr/>
        </p:nvSpPr>
        <p:spPr>
          <a:xfrm>
            <a:off x="553610" y="5382474"/>
            <a:ext cx="3092027" cy="370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285750" indent="-285750" algn="just">
              <a:lnSpc>
                <a:spcPct val="150000"/>
              </a:lnSpc>
              <a:buSzPct val="100000"/>
              <a:buFont typeface="PingFang SC Regular"/>
              <a:buChar char="•"/>
              <a:defRPr sz="1600">
                <a:solidFill>
                  <a:srgbClr val="595959"/>
                </a:solidFill>
              </a:defRPr>
            </a:lvl1pPr>
          </a:lstStyle>
          <a:p>
            <a:r>
              <a:t>一部安装了微信的手机</a:t>
            </a:r>
          </a:p>
        </p:txBody>
      </p:sp>
      <p:sp>
        <p:nvSpPr>
          <p:cNvPr id="267" name="文本框 6"/>
          <p:cNvSpPr txBox="1"/>
          <p:nvPr/>
        </p:nvSpPr>
        <p:spPr>
          <a:xfrm>
            <a:off x="553609" y="1771131"/>
            <a:ext cx="4656930" cy="789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600">
                <a:solidFill>
                  <a:srgbClr val="595959"/>
                </a:solidFill>
              </a:defRPr>
            </a:pPr>
            <a:r>
              <a:rPr dirty="0" err="1"/>
              <a:t>雨课堂是内置在PPT中的一个小插件</a:t>
            </a:r>
            <a:r>
              <a:rPr dirty="0"/>
              <a:t>，</a:t>
            </a:r>
            <a:endParaRPr dirty="0"/>
          </a:p>
          <a:p>
            <a:pPr algn="just">
              <a:lnSpc>
                <a:spcPct val="150000"/>
              </a:lnSpc>
              <a:defRPr sz="1600">
                <a:solidFill>
                  <a:srgbClr val="595959"/>
                </a:solidFill>
              </a:defRPr>
            </a:pPr>
            <a:r>
              <a:rPr dirty="0" err="1"/>
              <a:t>打开PPT，在顶部菜单栏中即可看到雨课堂</a:t>
            </a:r>
            <a:r>
              <a:rPr dirty="0"/>
              <a:t>。</a:t>
            </a:r>
            <a:endParaRPr dirty="0"/>
          </a:p>
        </p:txBody>
      </p:sp>
      <p:sp>
        <p:nvSpPr>
          <p:cNvPr id="268" name="标题 1"/>
          <p:cNvSpPr txBox="1"/>
          <p:nvPr/>
        </p:nvSpPr>
        <p:spPr>
          <a:xfrm>
            <a:off x="553608" y="4938061"/>
            <a:ext cx="3577688" cy="4470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rPr dirty="0" err="1"/>
              <a:t>学生使用环境</a:t>
            </a:r>
            <a:endParaRPr dirty="0"/>
          </a:p>
        </p:txBody>
      </p:sp>
      <p:sp>
        <p:nvSpPr>
          <p:cNvPr id="269" name="标题 1"/>
          <p:cNvSpPr txBox="1"/>
          <p:nvPr/>
        </p:nvSpPr>
        <p:spPr>
          <a:xfrm>
            <a:off x="553608" y="1203302"/>
            <a:ext cx="4755159" cy="68330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t>安装成功，找到雨课堂 </a:t>
            </a:r>
          </a:p>
        </p:txBody>
      </p:sp>
      <p:sp>
        <p:nvSpPr>
          <p:cNvPr id="270" name="矩形 13"/>
          <p:cNvSpPr/>
          <p:nvPr/>
        </p:nvSpPr>
        <p:spPr>
          <a:xfrm>
            <a:off x="-2" y="249160"/>
            <a:ext cx="215157" cy="638349"/>
          </a:xfrm>
          <a:prstGeom prst="rect">
            <a:avLst/>
          </a:prstGeom>
          <a:solidFill>
            <a:srgbClr val="639EF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71" name="标题 1"/>
          <p:cNvSpPr txBox="1"/>
          <p:nvPr/>
        </p:nvSpPr>
        <p:spPr>
          <a:xfrm>
            <a:off x="385688" y="176800"/>
            <a:ext cx="4123149" cy="79783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defRPr>
                <a:solidFill>
                  <a:srgbClr val="639EF4"/>
                </a:solidFill>
              </a:defRPr>
            </a:lvl1pPr>
          </a:lstStyle>
          <a:p>
            <a:r>
              <a:rPr lang="zh-CN" altLang="en-US" dirty="0"/>
              <a:t>硬件要求</a:t>
            </a:r>
            <a:endParaRPr dirty="0"/>
          </a:p>
        </p:txBody>
      </p:sp>
      <p:sp>
        <p:nvSpPr>
          <p:cNvPr id="272" name="矩形 19"/>
          <p:cNvSpPr/>
          <p:nvPr/>
        </p:nvSpPr>
        <p:spPr>
          <a:xfrm>
            <a:off x="4608269" y="3666564"/>
            <a:ext cx="7583731" cy="3191438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9000">
                <a:srgbClr val="FFFFFF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273" name="图片 3" descr="图片 3"/>
          <p:cNvPicPr>
            <a:picLocks noChangeAspect="1"/>
          </p:cNvPicPr>
          <p:nvPr/>
        </p:nvPicPr>
        <p:blipFill>
          <a:blip r:embed="rId1"/>
          <a:srcRect t="942" r="18497" b="4613"/>
          <a:stretch>
            <a:fillRect/>
          </a:stretch>
        </p:blipFill>
        <p:spPr>
          <a:xfrm>
            <a:off x="4830966" y="1544956"/>
            <a:ext cx="7138335" cy="4493987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27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文本框 4"/>
          <p:cNvSpPr txBox="1"/>
          <p:nvPr/>
        </p:nvSpPr>
        <p:spPr>
          <a:xfrm>
            <a:off x="215155" y="4299580"/>
            <a:ext cx="3757136" cy="112145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200000"/>
              </a:lnSpc>
              <a:buSzPct val="100000"/>
              <a:buFont typeface="PingFang SC Regular"/>
              <a:buChar char="•"/>
              <a:defRPr sz="1600">
                <a:solidFill>
                  <a:srgbClr val="595959"/>
                </a:solidFill>
              </a:defRPr>
            </a:pPr>
            <a:r>
              <a:rPr lang="zh-CN" altLang="en-US" sz="1800" dirty="0"/>
              <a:t>选择微软</a:t>
            </a:r>
            <a:r>
              <a:rPr lang="en-US" altLang="zh-CN" sz="1800" dirty="0"/>
              <a:t>Office</a:t>
            </a:r>
            <a:r>
              <a:rPr lang="zh-CN" altLang="en-US" sz="1800" dirty="0"/>
              <a:t>幻灯片制作功能</a:t>
            </a:r>
            <a:endParaRPr lang="en-US" altLang="zh-CN" sz="1800" dirty="0"/>
          </a:p>
          <a:p>
            <a:pPr marL="285750" indent="-285750" algn="just">
              <a:lnSpc>
                <a:spcPct val="200000"/>
              </a:lnSpc>
              <a:buSzPct val="100000"/>
              <a:buFont typeface="PingFang SC Regular"/>
              <a:buChar char="•"/>
              <a:defRPr sz="1600">
                <a:solidFill>
                  <a:srgbClr val="595959"/>
                </a:solidFill>
              </a:defRPr>
            </a:pPr>
            <a:r>
              <a:rPr lang="zh-CN" altLang="en-US" sz="1800" dirty="0"/>
              <a:t>选择</a:t>
            </a:r>
            <a:r>
              <a:rPr lang="en-US" altLang="zh-CN" sz="1800" dirty="0"/>
              <a:t>WPS</a:t>
            </a:r>
            <a:r>
              <a:rPr lang="zh-CN" altLang="en-US" sz="1800" dirty="0"/>
              <a:t>的幻灯片制作功能</a:t>
            </a:r>
            <a:endParaRPr sz="1800" dirty="0"/>
          </a:p>
        </p:txBody>
      </p:sp>
      <p:sp>
        <p:nvSpPr>
          <p:cNvPr id="271" name="标题 1"/>
          <p:cNvSpPr txBox="1"/>
          <p:nvPr/>
        </p:nvSpPr>
        <p:spPr>
          <a:xfrm>
            <a:off x="485120" y="685741"/>
            <a:ext cx="4123149" cy="79783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>
              <a:defRPr>
                <a:solidFill>
                  <a:srgbClr val="639EF4"/>
                </a:solidFill>
              </a:defRPr>
            </a:lvl1pPr>
          </a:lstStyle>
          <a:p>
            <a:r>
              <a:rPr lang="en-US" altLang="zh-CN" sz="4400" dirty="0">
                <a:solidFill>
                  <a:srgbClr val="000000"/>
                </a:solidFill>
              </a:rPr>
              <a:t>2. </a:t>
            </a:r>
            <a:r>
              <a:rPr lang="zh-CN" altLang="en-US" sz="4400" dirty="0">
                <a:solidFill>
                  <a:srgbClr val="000000"/>
                </a:solidFill>
              </a:rPr>
              <a:t>课件制作</a:t>
            </a:r>
            <a:endParaRPr sz="4400" dirty="0">
              <a:solidFill>
                <a:srgbClr val="000000"/>
              </a:solidFill>
            </a:endParaRPr>
          </a:p>
        </p:txBody>
      </p:sp>
      <p:sp>
        <p:nvSpPr>
          <p:cNvPr id="272" name="矩形 19"/>
          <p:cNvSpPr/>
          <p:nvPr/>
        </p:nvSpPr>
        <p:spPr>
          <a:xfrm>
            <a:off x="4608269" y="3666564"/>
            <a:ext cx="7583731" cy="3191438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9000">
                <a:srgbClr val="FFFFFF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0856" y="1819470"/>
            <a:ext cx="7965456" cy="4498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78256"/>
          <a:stretch>
            <a:fillRect/>
          </a:stretch>
        </p:blipFill>
        <p:spPr>
          <a:xfrm>
            <a:off x="3840856" y="1811831"/>
            <a:ext cx="7965456" cy="9311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7" name="直接箭头连接符 6"/>
          <p:cNvCxnSpPr/>
          <p:nvPr/>
        </p:nvCxnSpPr>
        <p:spPr>
          <a:xfrm flipV="1">
            <a:off x="3221502" y="2954215"/>
            <a:ext cx="2293033" cy="163589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4" name="标题 1"/>
          <p:cNvSpPr txBox="1"/>
          <p:nvPr/>
        </p:nvSpPr>
        <p:spPr>
          <a:xfrm>
            <a:off x="215155" y="3162943"/>
            <a:ext cx="4293682" cy="4801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2.1 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原有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PPT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编辑功能使用</a:t>
            </a:r>
            <a:endParaRPr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12" descr="图片 12"/>
          <p:cNvPicPr>
            <a:picLocks noChangeAspect="1"/>
          </p:cNvPicPr>
          <p:nvPr/>
        </p:nvPicPr>
        <p:blipFill>
          <a:blip r:embed="rId1"/>
          <a:srcRect t="944" r="467" b="967"/>
          <a:stretch>
            <a:fillRect/>
          </a:stretch>
        </p:blipFill>
        <p:spPr>
          <a:xfrm>
            <a:off x="1369123" y="1580522"/>
            <a:ext cx="9453753" cy="506158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27000" rotWithShape="0">
              <a:srgbClr val="000000">
                <a:alpha val="40000"/>
              </a:srgbClr>
            </a:outerShdw>
          </a:effectLst>
        </p:spPr>
      </p:pic>
      <p:sp>
        <p:nvSpPr>
          <p:cNvPr id="310" name="矩形 22"/>
          <p:cNvSpPr/>
          <p:nvPr/>
        </p:nvSpPr>
        <p:spPr>
          <a:xfrm>
            <a:off x="0" y="2374900"/>
            <a:ext cx="12192000" cy="4483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30000">
                <a:srgbClr val="FFFFFF">
                  <a:alpha val="86000"/>
                </a:srgbClr>
              </a:gs>
              <a:gs pos="66000">
                <a:srgbClr val="FFFFFF">
                  <a:alpha val="74000"/>
                </a:srgbClr>
              </a:gs>
              <a:gs pos="84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11" name="矩形 2"/>
          <p:cNvSpPr/>
          <p:nvPr/>
        </p:nvSpPr>
        <p:spPr>
          <a:xfrm>
            <a:off x="2837757" y="2804403"/>
            <a:ext cx="2374355" cy="47794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12" name="矩形 2"/>
          <p:cNvSpPr/>
          <p:nvPr/>
        </p:nvSpPr>
        <p:spPr>
          <a:xfrm>
            <a:off x="2269068" y="1926235"/>
            <a:ext cx="1354047" cy="549385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13" name="矩形 5"/>
          <p:cNvSpPr/>
          <p:nvPr/>
        </p:nvSpPr>
        <p:spPr>
          <a:xfrm>
            <a:off x="2793075" y="3375573"/>
            <a:ext cx="5348783" cy="2452586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14" name="矩形 13"/>
          <p:cNvSpPr/>
          <p:nvPr/>
        </p:nvSpPr>
        <p:spPr>
          <a:xfrm>
            <a:off x="9055099" y="2541116"/>
            <a:ext cx="1767777" cy="3287042"/>
          </a:xfrm>
          <a:prstGeom prst="rect">
            <a:avLst/>
          </a:prstGeom>
          <a:ln w="2540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15" name="文本框 15"/>
          <p:cNvSpPr txBox="1"/>
          <p:nvPr/>
        </p:nvSpPr>
        <p:spPr>
          <a:xfrm>
            <a:off x="2706880" y="2740178"/>
            <a:ext cx="2217620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600">
                <a:solidFill>
                  <a:srgbClr val="262626"/>
                </a:solidFill>
              </a:defRPr>
            </a:lvl1pPr>
          </a:lstStyle>
          <a:p>
            <a:r>
              <a:t>（1）点击所需题型模板</a:t>
            </a:r>
          </a:p>
        </p:txBody>
      </p:sp>
      <p:sp>
        <p:nvSpPr>
          <p:cNvPr id="316" name="文本框 17"/>
          <p:cNvSpPr txBox="1"/>
          <p:nvPr/>
        </p:nvSpPr>
        <p:spPr>
          <a:xfrm>
            <a:off x="2672425" y="5896037"/>
            <a:ext cx="2675118" cy="370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262626"/>
                </a:solidFill>
              </a:defRPr>
            </a:lvl1pPr>
          </a:lstStyle>
          <a:p>
            <a:r>
              <a:t>（2）编辑题干和选项</a:t>
            </a:r>
          </a:p>
        </p:txBody>
      </p:sp>
      <p:sp>
        <p:nvSpPr>
          <p:cNvPr id="317" name="文本框 19"/>
          <p:cNvSpPr txBox="1"/>
          <p:nvPr/>
        </p:nvSpPr>
        <p:spPr>
          <a:xfrm>
            <a:off x="8448219" y="5896037"/>
            <a:ext cx="3260935" cy="370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262626"/>
                </a:solidFill>
              </a:defRPr>
            </a:lvl1pPr>
          </a:lstStyle>
          <a:p>
            <a:r>
              <a:t>（3）设置正确答案及分值</a:t>
            </a:r>
          </a:p>
        </p:txBody>
      </p:sp>
      <p:sp>
        <p:nvSpPr>
          <p:cNvPr id="318" name="矩形 18"/>
          <p:cNvSpPr txBox="1"/>
          <p:nvPr/>
        </p:nvSpPr>
        <p:spPr>
          <a:xfrm>
            <a:off x="5628886" y="872052"/>
            <a:ext cx="3096356" cy="4247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rPr lang="en-US" altLang="zh-CN" dirty="0"/>
              <a:t>2.2.1 </a:t>
            </a:r>
            <a:r>
              <a:rPr dirty="0" err="1"/>
              <a:t>在PPT中插入题目</a:t>
            </a:r>
            <a:endParaRPr dirty="0"/>
          </a:p>
        </p:txBody>
      </p:sp>
      <p:sp>
        <p:nvSpPr>
          <p:cNvPr id="12" name="标题 1"/>
          <p:cNvSpPr txBox="1"/>
          <p:nvPr/>
        </p:nvSpPr>
        <p:spPr>
          <a:xfrm>
            <a:off x="280651" y="526044"/>
            <a:ext cx="4643849" cy="4801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>
              <a:defRPr sz="2000">
                <a:solidFill>
                  <a:srgbClr val="262626"/>
                </a:solidFill>
              </a:defRPr>
            </a:lvl1pPr>
          </a:lstStyle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2.2 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雨课堂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PPT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编辑功能使用</a:t>
            </a:r>
            <a:endParaRPr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r>
              <a:rPr kumimoji="0" lang="en-US" altLang="zh-CN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1. </a:t>
            </a:r>
            <a:r>
              <a:rPr kumimoji="0" lang="zh-CN" alt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受新型冠状病毒疫情影响，要求各高校（        ）。</a:t>
            </a:r>
            <a:endParaRPr kumimoji="0" lang="zh-CN" alt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停课不停学</a:t>
            </a:r>
            <a:endParaRPr kumimoji="0" lang="zh-CN" alt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438400" y="3643313"/>
            <a:ext cx="8534400" cy="642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r>
              <a:rPr kumimoji="0" lang="zh-CN" alt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放假不上课</a:t>
            </a:r>
            <a:endParaRPr kumimoji="0" lang="zh-CN" alt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438400" y="4500563"/>
            <a:ext cx="8534400" cy="642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r>
              <a:rPr kumimoji="0" lang="zh-CN" alt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疫情接触后补课</a:t>
            </a:r>
            <a:endParaRPr kumimoji="0" lang="zh-CN" alt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438400" y="5357813"/>
            <a:ext cx="8534400" cy="642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r>
              <a:rPr kumimoji="0" lang="zh-CN" alt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组织课堂教学</a:t>
            </a:r>
            <a:endParaRPr kumimoji="0" lang="zh-CN" alt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B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C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D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矩形: 圆角 14"/>
          <p:cNvSpPr/>
          <p:nvPr>
            <p:custDataLst>
              <p:tags r:id="rId10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1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提交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6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ffectLst/>
            <a:sp3d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7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ffectLst/>
            <a:sp3d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8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ctr" anchorCtr="0">
              <a:noAutofit/>
            </a:bodyPr>
            <a:lstStyle/>
            <a:p>
              <a:r>
                <a:rPr kumimoji="0" lang="zh-CN" altLang="en-US" sz="2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单选题</a:t>
              </a:r>
              <a:endPara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9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34461" y="109220"/>
              <a:ext cx="2286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ctr" anchorCtr="0">
              <a:noAutofit/>
            </a:bodyPr>
            <a:lstStyle/>
            <a:p>
              <a:r>
                <a:rPr kumimoji="0" lang="en-US" altLang="zh-CN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1</a:t>
              </a:r>
              <a:r>
                <a:rPr kumimoji="0" lang="zh-CN" altLang="en-US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分</a:t>
              </a: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762978" y="1378634"/>
            <a:ext cx="2429022" cy="2813538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13206" y="2055813"/>
            <a:ext cx="7568419" cy="383855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RAINPROBLEM" val="ProblemBody"/>
</p:tagLst>
</file>

<file path=ppt/tags/tag10.xml><?xml version="1.0" encoding="utf-8"?>
<p:tagLst xmlns:p="http://schemas.openxmlformats.org/presentationml/2006/main">
  <p:tag name="RAINPROBLEM" val="ProblemSubmit"/>
  <p:tag name="RAINPROBLEMTYPE" val="MultipleChoice"/>
</p:tagLst>
</file>

<file path=ppt/tags/tag11.xml><?xml version="1.0" encoding="utf-8"?>
<p:tagLst xmlns:p="http://schemas.openxmlformats.org/presentationml/2006/main">
  <p:tag name="RAINPROBLEMTYPE" val="ProblemTypeMarker"/>
</p:tagLst>
</file>

<file path=ppt/tags/tag12.xml><?xml version="1.0" encoding="utf-8"?>
<p:tagLst xmlns:p="http://schemas.openxmlformats.org/presentationml/2006/main">
  <p:tag name="RAINPROBLEMTYPE" val="ProblemTypeMarker"/>
</p:tagLst>
</file>

<file path=ppt/tags/tag13.xml><?xml version="1.0" encoding="utf-8"?>
<p:tagLst xmlns:p="http://schemas.openxmlformats.org/presentationml/2006/main">
  <p:tag name="RAINPROBLEMTYPE" val="ProblemTypeMarker"/>
</p:tagLst>
</file>

<file path=ppt/tags/tag14.xml><?xml version="1.0" encoding="utf-8"?>
<p:tagLst xmlns:p="http://schemas.openxmlformats.org/presentationml/2006/main">
  <p:tag name="RAINPROBLEMTYPE" val="ProblemTypeMarker"/>
</p:tagLst>
</file>

<file path=ppt/tags/tag15.xml><?xml version="1.0" encoding="utf-8"?>
<p:tagLst xmlns:p="http://schemas.openxmlformats.org/presentationml/2006/main">
  <p:tag name="RAINPROBLEMTYPE" val="ProblemTypeMarker"/>
</p:tagLst>
</file>

<file path=ppt/tags/tag16.xml><?xml version="1.0" encoding="utf-8"?>
<p:tagLst xmlns:p="http://schemas.openxmlformats.org/presentationml/2006/main">
  <p:tag name="RAINPROBLEM" val="ProblemSetting"/>
  <p:tag name="RAINPROBLEMTYPE" val="MultipleChoice"/>
</p:tagLst>
</file>

<file path=ppt/tags/tag17.xml><?xml version="1.0" encoding="utf-8"?>
<p:tagLst xmlns:p="http://schemas.openxmlformats.org/presentationml/2006/main">
  <p:tag name="RAINPROBLEM" val="MultipleChoice"/>
  <p:tag name="PROBLEMSCORE" val="1.0"/>
</p:tagLst>
</file>

<file path=ppt/tags/tag2.xml><?xml version="1.0" encoding="utf-8"?>
<p:tagLst xmlns:p="http://schemas.openxmlformats.org/presentationml/2006/main">
  <p:tag name="RAINPROBLEM" val="ProblemItem"/>
</p:tagLst>
</file>

<file path=ppt/tags/tag3.xml><?xml version="1.0" encoding="utf-8"?>
<p:tagLst xmlns:p="http://schemas.openxmlformats.org/presentationml/2006/main">
  <p:tag name="RAINPROBLEM" val="ProblemItem"/>
</p:tagLst>
</file>

<file path=ppt/tags/tag4.xml><?xml version="1.0" encoding="utf-8"?>
<p:tagLst xmlns:p="http://schemas.openxmlformats.org/presentationml/2006/main">
  <p:tag name="RAINPROBLEM" val="ProblemItem"/>
</p:tagLst>
</file>

<file path=ppt/tags/tag5.xml><?xml version="1.0" encoding="utf-8"?>
<p:tagLst xmlns:p="http://schemas.openxmlformats.org/presentationml/2006/main">
  <p:tag name="RAINPROBLEM" val="ProblemItem"/>
</p:tagLst>
</file>

<file path=ppt/tags/tag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40404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PingFang SC Regular"/>
        <a:ea typeface="PingFang SC Regular"/>
        <a:cs typeface="PingFang SC Regular"/>
      </a:majorFont>
      <a:minorFont>
        <a:latin typeface="PingFang SC Regular"/>
        <a:ea typeface="PingFang SC Regular"/>
        <a:cs typeface="PingFang SC Regular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PingFang SC Regular"/>
        <a:ea typeface="PingFang SC Regular"/>
        <a:cs typeface="PingFang SC Regular"/>
      </a:majorFont>
      <a:minorFont>
        <a:latin typeface="PingFang SC Regular"/>
        <a:ea typeface="PingFang SC Regular"/>
        <a:cs typeface="PingFang SC Regular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</Words>
  <Application>WPS 演示</Application>
  <PresentationFormat>宽屏</PresentationFormat>
  <Paragraphs>194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PingFang SC Regular</vt:lpstr>
      <vt:lpstr>PingFang SC Semibold</vt:lpstr>
      <vt:lpstr>Algerian</vt:lpstr>
      <vt:lpstr>微软雅黑</vt:lpstr>
      <vt:lpstr>Arial Unicode MS</vt:lpstr>
      <vt:lpstr>PingFang SC Regular</vt:lpstr>
      <vt:lpstr>Segoe Print</vt:lpstr>
      <vt:lpstr>Office 主题</vt:lpstr>
      <vt:lpstr>教学工作准备</vt:lpstr>
      <vt:lpstr>PowerPoint 演示文稿</vt:lpstr>
      <vt:lpstr>PowerPoint 演示文稿</vt:lpstr>
      <vt:lpstr>1. 下载与安装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 课堂应用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顺势而为                            探索和实践线上教学新模式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雨课堂新版本发布</dc:title>
  <dc:creator>kang</dc:creator>
  <cp:lastModifiedBy>王治和</cp:lastModifiedBy>
  <cp:revision>40</cp:revision>
  <dcterms:created xsi:type="dcterms:W3CDTF">2020-02-07T02:31:26Z</dcterms:created>
  <dcterms:modified xsi:type="dcterms:W3CDTF">2020-02-07T03:15:12Z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